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76" r:id="rId4"/>
    <p:sldId id="287" r:id="rId5"/>
    <p:sldId id="307" r:id="rId6"/>
    <p:sldId id="277" r:id="rId7"/>
    <p:sldId id="306" r:id="rId8"/>
    <p:sldId id="275" r:id="rId9"/>
    <p:sldId id="293" r:id="rId10"/>
    <p:sldId id="288" r:id="rId11"/>
    <p:sldId id="290" r:id="rId12"/>
    <p:sldId id="291" r:id="rId13"/>
    <p:sldId id="292" r:id="rId14"/>
    <p:sldId id="283" r:id="rId15"/>
    <p:sldId id="258" r:id="rId16"/>
    <p:sldId id="282" r:id="rId17"/>
    <p:sldId id="259" r:id="rId18"/>
    <p:sldId id="279" r:id="rId19"/>
    <p:sldId id="278" r:id="rId20"/>
    <p:sldId id="261" r:id="rId21"/>
    <p:sldId id="284" r:id="rId22"/>
    <p:sldId id="300" r:id="rId23"/>
    <p:sldId id="301" r:id="rId24"/>
    <p:sldId id="297" r:id="rId25"/>
    <p:sldId id="296" r:id="rId26"/>
    <p:sldId id="299" r:id="rId27"/>
    <p:sldId id="294" r:id="rId28"/>
    <p:sldId id="295" r:id="rId29"/>
    <p:sldId id="257" r:id="rId30"/>
    <p:sldId id="262" r:id="rId31"/>
    <p:sldId id="302" r:id="rId32"/>
    <p:sldId id="303" r:id="rId33"/>
    <p:sldId id="309" r:id="rId34"/>
    <p:sldId id="280" r:id="rId35"/>
    <p:sldId id="285" r:id="rId36"/>
    <p:sldId id="310" r:id="rId37"/>
    <p:sldId id="269" r:id="rId38"/>
    <p:sldId id="305" r:id="rId39"/>
    <p:sldId id="308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0"/>
    <p:restoredTop sz="95179"/>
  </p:normalViewPr>
  <p:slideViewPr>
    <p:cSldViewPr snapToGrid="0" snapToObjects="1">
      <p:cViewPr>
        <p:scale>
          <a:sx n="69" d="100"/>
          <a:sy n="69" d="100"/>
        </p:scale>
        <p:origin x="184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/>
              <a:pPr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69" y="1300785"/>
            <a:ext cx="11887200" cy="250921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Cultural Proficiency in Content Literacy </a:t>
            </a:r>
            <a:r>
              <a:rPr lang="en-US" sz="4400" dirty="0" err="1" smtClean="0"/>
              <a:t>tEACHING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3600" dirty="0" smtClean="0"/>
              <a:t>Incorporating </a:t>
            </a:r>
            <a:r>
              <a:rPr lang="en-US" sz="3600" b="1" dirty="0" smtClean="0">
                <a:solidFill>
                  <a:srgbClr val="00B050"/>
                </a:solidFill>
              </a:rPr>
              <a:t>Background knowledge </a:t>
            </a:r>
            <a:r>
              <a:rPr lang="en-US" sz="3600" dirty="0" smtClean="0"/>
              <a:t>and </a:t>
            </a:r>
            <a:r>
              <a:rPr lang="en-US" sz="3600" b="1" dirty="0" smtClean="0">
                <a:solidFill>
                  <a:srgbClr val="00B050"/>
                </a:solidFill>
              </a:rPr>
              <a:t>Language</a:t>
            </a:r>
            <a:r>
              <a:rPr lang="en-US" sz="3600" dirty="0" smtClean="0"/>
              <a:t> in teaching English Learners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213654"/>
            <a:ext cx="8689976" cy="2286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Dr</a:t>
            </a:r>
            <a:r>
              <a:rPr lang="en-US" sz="2400" dirty="0"/>
              <a:t>. Annmarie </a:t>
            </a:r>
            <a:r>
              <a:rPr lang="en-US" sz="2400" dirty="0" smtClean="0"/>
              <a:t>Jackson</a:t>
            </a:r>
          </a:p>
          <a:p>
            <a:r>
              <a:rPr lang="en-US" sz="2400" dirty="0" smtClean="0"/>
              <a:t>Dr. Cristina WASHELL </a:t>
            </a:r>
          </a:p>
          <a:p>
            <a:r>
              <a:rPr lang="en-US" sz="2400" dirty="0" smtClean="0"/>
              <a:t>GATESOL 2017</a:t>
            </a:r>
          </a:p>
          <a:p>
            <a:r>
              <a:rPr lang="en-US" sz="2400" dirty="0" err="1" smtClean="0"/>
              <a:t>mACON</a:t>
            </a:r>
            <a:r>
              <a:rPr lang="en-US" sz="2400" dirty="0" smtClean="0"/>
              <a:t>, GA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15" y="345990"/>
            <a:ext cx="10796312" cy="143338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can preservice teachers </a:t>
            </a:r>
            <a:r>
              <a:rPr lang="en-US" b="1" dirty="0" smtClean="0"/>
              <a:t>Build </a:t>
            </a:r>
            <a:r>
              <a:rPr lang="en-US" b="1" dirty="0"/>
              <a:t>cultural relevance </a:t>
            </a:r>
            <a:r>
              <a:rPr lang="en-US" b="1" dirty="0" smtClean="0"/>
              <a:t> and Cultural Proficiency in </a:t>
            </a:r>
            <a:r>
              <a:rPr lang="en-US" b="1" dirty="0"/>
              <a:t>their content teaching?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8032" y="2371018"/>
            <a:ext cx="3954163" cy="471036"/>
          </a:xfrm>
        </p:spPr>
        <p:txBody>
          <a:bodyPr/>
          <a:lstStyle/>
          <a:p>
            <a:r>
              <a:rPr lang="en-US" dirty="0" smtClean="0"/>
              <a:t>        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 smtClean="0">
                <a:solidFill>
                  <a:srgbClr val="00B050"/>
                </a:solidFill>
              </a:rPr>
              <a:t>Prior </a:t>
            </a:r>
            <a:r>
              <a:rPr lang="en-US" b="1" dirty="0" err="1" smtClean="0">
                <a:solidFill>
                  <a:srgbClr val="00B050"/>
                </a:solidFill>
              </a:rPr>
              <a:t>knowledgE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3584566"/>
          </a:xfrm>
        </p:spPr>
        <p:txBody>
          <a:bodyPr>
            <a:normAutofit/>
          </a:bodyPr>
          <a:lstStyle/>
          <a:p>
            <a:r>
              <a:rPr lang="en-US" sz="2800" dirty="0"/>
              <a:t>Dong (2014) advocates using students’ </a:t>
            </a:r>
            <a:r>
              <a:rPr lang="en-US" sz="2800" b="1" i="1" dirty="0"/>
              <a:t>prior knowledge</a:t>
            </a:r>
            <a:r>
              <a:rPr lang="en-US" sz="2800" dirty="0"/>
              <a:t> as a way to adopt students’ intellectual resource in instruction.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66919" y="2371018"/>
            <a:ext cx="2804984" cy="471036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b="1" dirty="0" smtClean="0">
                <a:solidFill>
                  <a:srgbClr val="00B050"/>
                </a:solidFill>
              </a:rPr>
              <a:t>Language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3584566"/>
          </a:xfrm>
        </p:spPr>
        <p:txBody>
          <a:bodyPr>
            <a:noAutofit/>
          </a:bodyPr>
          <a:lstStyle/>
          <a:p>
            <a:r>
              <a:rPr lang="en-US" sz="2800" dirty="0" smtClean="0"/>
              <a:t>Lazar (2014) recommends </a:t>
            </a:r>
            <a:r>
              <a:rPr lang="en-US" sz="2800" b="1" dirty="0" smtClean="0"/>
              <a:t>building </a:t>
            </a:r>
            <a:r>
              <a:rPr lang="en-US" sz="2800" b="1" dirty="0"/>
              <a:t>on </a:t>
            </a:r>
            <a:r>
              <a:rPr lang="en-US" sz="2800" dirty="0"/>
              <a:t>the ways students are </a:t>
            </a:r>
            <a:r>
              <a:rPr lang="en-US" sz="2800" b="1" dirty="0"/>
              <a:t>already using language </a:t>
            </a:r>
            <a:r>
              <a:rPr lang="en-US" sz="2800" dirty="0"/>
              <a:t>in their communities and homes to support their </a:t>
            </a:r>
            <a:r>
              <a:rPr lang="en-US" sz="2800" dirty="0" smtClean="0"/>
              <a:t>learning.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89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74558"/>
            <a:ext cx="8689976" cy="82445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Session Goal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92" y="1738859"/>
            <a:ext cx="11767278" cy="4612515"/>
          </a:xfrm>
        </p:spPr>
        <p:txBody>
          <a:bodyPr>
            <a:normAutofit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To show </a:t>
            </a:r>
            <a:r>
              <a:rPr lang="en-US" sz="2800" b="1" dirty="0" smtClean="0">
                <a:solidFill>
                  <a:schemeClr val="tx1"/>
                </a:solidFill>
              </a:rPr>
              <a:t>how </a:t>
            </a:r>
            <a:r>
              <a:rPr lang="en-US" sz="2800" b="1" dirty="0">
                <a:solidFill>
                  <a:schemeClr val="tx1"/>
                </a:solidFill>
              </a:rPr>
              <a:t>teacher educators</a:t>
            </a:r>
            <a:r>
              <a:rPr lang="en-US" sz="2800" dirty="0">
                <a:solidFill>
                  <a:schemeClr val="tx1"/>
                </a:solidFill>
              </a:rPr>
              <a:t> can prepare preservice teachers to adopt more </a:t>
            </a:r>
            <a:r>
              <a:rPr lang="en-US" sz="2800" b="1" dirty="0">
                <a:solidFill>
                  <a:schemeClr val="tx1"/>
                </a:solidFill>
              </a:rPr>
              <a:t>cultural </a:t>
            </a:r>
            <a:r>
              <a:rPr lang="en-US" sz="2800" b="1" dirty="0" smtClean="0">
                <a:solidFill>
                  <a:schemeClr val="tx1"/>
                </a:solidFill>
              </a:rPr>
              <a:t>relevance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in the Content Area course.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To show How Cultural </a:t>
            </a:r>
            <a:r>
              <a:rPr lang="en-US" sz="2800" dirty="0">
                <a:solidFill>
                  <a:schemeClr val="tx1"/>
                </a:solidFill>
              </a:rPr>
              <a:t>relevance </a:t>
            </a:r>
            <a:r>
              <a:rPr lang="en-US" sz="2800" dirty="0" smtClean="0">
                <a:solidFill>
                  <a:schemeClr val="tx1"/>
                </a:solidFill>
              </a:rPr>
              <a:t>can be </a:t>
            </a:r>
            <a:r>
              <a:rPr lang="en-US" sz="2800" b="1" dirty="0" smtClean="0">
                <a:solidFill>
                  <a:schemeClr val="tx1"/>
                </a:solidFill>
              </a:rPr>
              <a:t>woven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in the content mapping of the </a:t>
            </a:r>
            <a:r>
              <a:rPr lang="en-US" sz="2800" dirty="0" smtClean="0">
                <a:solidFill>
                  <a:schemeClr val="tx1"/>
                </a:solidFill>
              </a:rPr>
              <a:t>curriculum, planning and implementation of units.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TO SHOW HOW </a:t>
            </a:r>
            <a:r>
              <a:rPr lang="en-US" sz="2800" b="1" dirty="0" smtClean="0">
                <a:solidFill>
                  <a:schemeClr val="tx1"/>
                </a:solidFill>
              </a:rPr>
              <a:t>THE SIOP MODEL</a:t>
            </a:r>
            <a:r>
              <a:rPr lang="en-US" sz="2800" dirty="0" smtClean="0">
                <a:solidFill>
                  <a:schemeClr val="tx1"/>
                </a:solidFill>
              </a:rPr>
              <a:t> CAN BE USED TO DEVELOP CULTURALLY RESPOSIVE TEACHING PRACTICES IN PRESERVICE TEACHERS.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76045"/>
            <a:ext cx="10364451" cy="1259457"/>
          </a:xfrm>
        </p:spPr>
        <p:txBody>
          <a:bodyPr>
            <a:normAutofit/>
          </a:bodyPr>
          <a:lstStyle/>
          <a:p>
            <a:r>
              <a:rPr lang="en-US" b="1" dirty="0" smtClean="0"/>
              <a:t>Description of Integration of CULTURAL Relevance in </a:t>
            </a:r>
            <a:r>
              <a:rPr lang="en-US" b="1" i="1" dirty="0" smtClean="0"/>
              <a:t>Reading in Content Area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0551" y="1828800"/>
            <a:ext cx="11267730" cy="484384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Reading in Content Area:</a:t>
            </a:r>
          </a:p>
          <a:p>
            <a:r>
              <a:rPr lang="en-US" sz="2400" dirty="0" smtClean="0"/>
              <a:t>A course which integrates </a:t>
            </a:r>
            <a:r>
              <a:rPr lang="en-US" sz="2400" dirty="0"/>
              <a:t>literacy in content teaching such as social </a:t>
            </a:r>
            <a:r>
              <a:rPr lang="en-US" sz="2400" dirty="0" smtClean="0"/>
              <a:t>studies &amp; science </a:t>
            </a:r>
          </a:p>
          <a:p>
            <a:r>
              <a:rPr lang="en-US" sz="2400" dirty="0" smtClean="0"/>
              <a:t>One </a:t>
            </a:r>
            <a:r>
              <a:rPr lang="en-US" sz="2400" dirty="0"/>
              <a:t>of the key </a:t>
            </a:r>
            <a:r>
              <a:rPr lang="en-US" sz="2400" dirty="0" smtClean="0"/>
              <a:t>assessments </a:t>
            </a:r>
            <a:r>
              <a:rPr lang="en-US" sz="2400" dirty="0"/>
              <a:t>is a Text Set Unit Plan, where teachers build a </a:t>
            </a:r>
            <a:r>
              <a:rPr lang="en-US" sz="2400" b="1" dirty="0"/>
              <a:t>5 day-unit </a:t>
            </a:r>
            <a:r>
              <a:rPr lang="en-US" sz="2400" dirty="0"/>
              <a:t>using text sets related to content topic, integrate reading and writing </a:t>
            </a:r>
            <a:r>
              <a:rPr lang="en-US" sz="2400" dirty="0" smtClean="0"/>
              <a:t>skills</a:t>
            </a:r>
            <a:endParaRPr lang="en-US" sz="2400" dirty="0"/>
          </a:p>
          <a:p>
            <a:r>
              <a:rPr lang="en-US" sz="2400" dirty="0" smtClean="0"/>
              <a:t>Through </a:t>
            </a:r>
            <a:r>
              <a:rPr lang="en-US" sz="2400" b="1" dirty="0" smtClean="0"/>
              <a:t>content </a:t>
            </a:r>
            <a:r>
              <a:rPr lang="en-US" sz="2400" b="1" dirty="0"/>
              <a:t>map analysis</a:t>
            </a:r>
            <a:r>
              <a:rPr lang="en-US" sz="2400" dirty="0"/>
              <a:t>, </a:t>
            </a:r>
            <a:r>
              <a:rPr lang="en-US" sz="2400" dirty="0" smtClean="0"/>
              <a:t>DISCUSS </a:t>
            </a:r>
            <a:r>
              <a:rPr lang="en-US" sz="2400" b="1" dirty="0" smtClean="0"/>
              <a:t>CULTURAL RELEVANCE</a:t>
            </a:r>
            <a:r>
              <a:rPr lang="en-US" sz="2400" dirty="0" smtClean="0"/>
              <a:t>, and practice using </a:t>
            </a:r>
            <a:r>
              <a:rPr lang="en-US" sz="2400" b="1" dirty="0" smtClean="0"/>
              <a:t>prior knowledge</a:t>
            </a:r>
            <a:r>
              <a:rPr lang="en-US" sz="2400" dirty="0" smtClean="0"/>
              <a:t> and </a:t>
            </a:r>
            <a:r>
              <a:rPr lang="en-US" sz="2400" b="1" dirty="0" smtClean="0"/>
              <a:t>language ideas </a:t>
            </a:r>
            <a:r>
              <a:rPr lang="en-US" sz="2400" dirty="0" smtClean="0"/>
              <a:t>to build their unit.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96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22422"/>
            <a:ext cx="10364452" cy="766118"/>
          </a:xfrm>
        </p:spPr>
        <p:txBody>
          <a:bodyPr/>
          <a:lstStyle/>
          <a:p>
            <a:r>
              <a:rPr lang="en-US" b="1" dirty="0" err="1" smtClean="0"/>
              <a:t>iMPLEMENTATION</a:t>
            </a:r>
            <a:r>
              <a:rPr lang="en-US" b="1" dirty="0" smtClean="0"/>
              <a:t>: </a:t>
            </a:r>
            <a:r>
              <a:rPr lang="en-US" b="1" dirty="0" smtClean="0">
                <a:solidFill>
                  <a:srgbClr val="00B050"/>
                </a:solidFill>
              </a:rPr>
              <a:t>Prior knowledge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95" y="1309816"/>
            <a:ext cx="3312077" cy="827903"/>
          </a:xfrm>
        </p:spPr>
        <p:txBody>
          <a:bodyPr/>
          <a:lstStyle/>
          <a:p>
            <a:r>
              <a:rPr lang="en-US" b="1" dirty="0" smtClean="0"/>
              <a:t>  Content </a:t>
            </a:r>
            <a:r>
              <a:rPr lang="en-US" b="1" dirty="0"/>
              <a:t>Mapping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172995" y="2137719"/>
            <a:ext cx="3781167" cy="4590885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8000" b="1" dirty="0" smtClean="0"/>
              <a:t> </a:t>
            </a:r>
            <a:r>
              <a:rPr lang="en-US" sz="9600" b="1" dirty="0" smtClean="0"/>
              <a:t>Review Reading </a:t>
            </a:r>
            <a:r>
              <a:rPr lang="en-US" sz="9600" b="1" dirty="0"/>
              <a:t/>
            </a:r>
            <a:br>
              <a:rPr lang="en-US" sz="9600" b="1" dirty="0"/>
            </a:br>
            <a:r>
              <a:rPr lang="en-US" sz="9600" b="1" dirty="0" smtClean="0"/>
              <a:t> Strategies:</a:t>
            </a:r>
            <a:r>
              <a:rPr lang="en-US" sz="9600" dirty="0" smtClean="0"/>
              <a:t> </a:t>
            </a:r>
            <a:r>
              <a:rPr lang="en-US" sz="9600" dirty="0"/>
              <a:t/>
            </a:r>
            <a:br>
              <a:rPr lang="en-US" sz="9600" dirty="0"/>
            </a:br>
            <a:r>
              <a:rPr lang="en-US" sz="9600" dirty="0"/>
              <a:t> </a:t>
            </a:r>
            <a:r>
              <a:rPr lang="en-US" sz="9600" dirty="0" smtClean="0"/>
              <a:t>     metacognition </a:t>
            </a:r>
            <a:br>
              <a:rPr lang="en-US" sz="9600" dirty="0" smtClean="0"/>
            </a:br>
            <a:r>
              <a:rPr lang="en-US" sz="9600" dirty="0" smtClean="0"/>
              <a:t>      schema</a:t>
            </a:r>
            <a:br>
              <a:rPr lang="en-US" sz="9600" dirty="0" smtClean="0"/>
            </a:br>
            <a:r>
              <a:rPr lang="en-US" sz="9600" dirty="0" smtClean="0"/>
              <a:t>      making inference</a:t>
            </a:r>
            <a:br>
              <a:rPr lang="en-US" sz="9600" dirty="0" smtClean="0"/>
            </a:br>
            <a:r>
              <a:rPr lang="en-US" sz="9600" dirty="0" smtClean="0"/>
              <a:t>      questioning</a:t>
            </a:r>
            <a:br>
              <a:rPr lang="en-US" sz="9600" dirty="0" smtClean="0"/>
            </a:br>
            <a:r>
              <a:rPr lang="en-US" sz="9600" dirty="0" smtClean="0"/>
              <a:t>      visualizing</a:t>
            </a:r>
            <a:r>
              <a:rPr lang="en-US" sz="9600" dirty="0"/>
              <a:t/>
            </a:r>
            <a:br>
              <a:rPr lang="en-US" sz="9600" dirty="0"/>
            </a:br>
            <a:r>
              <a:rPr lang="en-US" sz="9600" dirty="0" smtClean="0"/>
              <a:t>      determining  </a:t>
            </a:r>
            <a:br>
              <a:rPr lang="en-US" sz="9600" dirty="0" smtClean="0"/>
            </a:br>
            <a:r>
              <a:rPr lang="en-US" sz="9600" dirty="0" smtClean="0"/>
              <a:t>       importance</a:t>
            </a:r>
            <a:br>
              <a:rPr lang="en-US" sz="9600" dirty="0" smtClean="0"/>
            </a:b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  </a:t>
            </a:r>
            <a:r>
              <a:rPr lang="en-US" sz="9600" b="1" dirty="0" smtClean="0"/>
              <a:t>IDENTIFY STANDARDS:</a:t>
            </a:r>
            <a:br>
              <a:rPr lang="en-US" sz="9600" b="1" dirty="0" smtClean="0"/>
            </a:br>
            <a:r>
              <a:rPr lang="en-US" sz="9600" b="1" dirty="0" smtClean="0"/>
              <a:t>      </a:t>
            </a:r>
            <a:r>
              <a:rPr lang="en-US" sz="9600" dirty="0" smtClean="0"/>
              <a:t>CONTENT AND </a:t>
            </a:r>
            <a:r>
              <a:rPr lang="en-US" sz="9600" dirty="0" err="1" smtClean="0"/>
              <a:t>ela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/>
            </a:r>
            <a:br>
              <a:rPr lang="en-US" sz="9600" dirty="0" smtClean="0"/>
            </a:br>
            <a:endParaRPr lang="en-US" sz="96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8369" y="1161536"/>
            <a:ext cx="3175685" cy="556054"/>
          </a:xfrm>
        </p:spPr>
        <p:txBody>
          <a:bodyPr/>
          <a:lstStyle/>
          <a:p>
            <a:r>
              <a:rPr lang="en-US" b="1" dirty="0" smtClean="0"/>
              <a:t>CULTURAL RELEVANCE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4102444" y="2273643"/>
            <a:ext cx="3642256" cy="4164227"/>
          </a:xfrm>
        </p:spPr>
        <p:txBody>
          <a:bodyPr>
            <a:normAutofit lnSpcReduction="10000"/>
          </a:bodyPr>
          <a:lstStyle/>
          <a:p>
            <a:pPr marL="285750" lvl="0" indent="-285750" algn="l">
              <a:buFont typeface="Arial" charset="0"/>
              <a:buChar char="•"/>
            </a:pPr>
            <a:r>
              <a:rPr lang="en-US" sz="2400" b="1" dirty="0"/>
              <a:t>Share literature </a:t>
            </a:r>
            <a:r>
              <a:rPr lang="en-US" sz="2400" dirty="0"/>
              <a:t>on </a:t>
            </a:r>
            <a:r>
              <a:rPr lang="en-US" sz="2400" dirty="0" smtClean="0"/>
              <a:t>multiculturalism/</a:t>
            </a:r>
            <a:br>
              <a:rPr lang="en-US" sz="2400" dirty="0" smtClean="0"/>
            </a:br>
            <a:r>
              <a:rPr lang="en-US" sz="2400" dirty="0" smtClean="0"/>
              <a:t>CULTURAL RELEVANCE:</a:t>
            </a:r>
          </a:p>
          <a:p>
            <a:pPr lvl="0"/>
            <a:r>
              <a:rPr lang="en-US" sz="2400" b="1" dirty="0" smtClean="0"/>
              <a:t>prior </a:t>
            </a:r>
            <a:r>
              <a:rPr lang="en-US" sz="2400" b="1" dirty="0" err="1" smtClean="0"/>
              <a:t>kNOWLEDGE</a:t>
            </a:r>
            <a:r>
              <a:rPr lang="en-US" sz="2400" dirty="0" smtClean="0"/>
              <a:t>/ </a:t>
            </a:r>
            <a:r>
              <a:rPr lang="en-US" sz="2400" b="1" dirty="0" err="1" smtClean="0"/>
              <a:t>lANGUAGE</a:t>
            </a:r>
            <a:endParaRPr lang="en-US" sz="2400" b="1" dirty="0" smtClean="0"/>
          </a:p>
          <a:p>
            <a:pPr lvl="0"/>
            <a:endParaRPr lang="en-US" sz="2400" dirty="0" smtClean="0"/>
          </a:p>
          <a:p>
            <a:pPr marL="285750" lvl="0" indent="-285750" algn="l">
              <a:buFont typeface="Arial" charset="0"/>
              <a:buChar char="•"/>
            </a:pPr>
            <a:r>
              <a:rPr lang="en-US" sz="2400" dirty="0" smtClean="0"/>
              <a:t>SHOW STUDENTS </a:t>
            </a:r>
            <a:r>
              <a:rPr lang="en-US" sz="2400" b="1" dirty="0" smtClean="0"/>
              <a:t>STRATEGIES</a:t>
            </a:r>
            <a:r>
              <a:rPr lang="en-US" sz="2400" dirty="0" smtClean="0"/>
              <a:t> FOR IMPLEMENTION</a:t>
            </a:r>
          </a:p>
          <a:p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973298" y="1161535"/>
            <a:ext cx="3304928" cy="556054"/>
          </a:xfrm>
        </p:spPr>
        <p:txBody>
          <a:bodyPr/>
          <a:lstStyle/>
          <a:p>
            <a:r>
              <a:rPr lang="en-US" b="1" dirty="0" smtClean="0"/>
              <a:t>PRACTICE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973298" y="2273643"/>
            <a:ext cx="3304928" cy="35175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 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 smtClean="0"/>
              <a:t>Preservice </a:t>
            </a:r>
            <a:r>
              <a:rPr lang="en-US" sz="2400" dirty="0" err="1" smtClean="0"/>
              <a:t>TeacherS</a:t>
            </a:r>
            <a:r>
              <a:rPr lang="en-US" sz="2400" dirty="0" smtClean="0"/>
              <a:t> </a:t>
            </a:r>
            <a:r>
              <a:rPr lang="en-US" sz="2400" b="1" dirty="0" smtClean="0"/>
              <a:t>COLLABORATE</a:t>
            </a:r>
            <a:r>
              <a:rPr lang="en-US" sz="2400" dirty="0" smtClean="0"/>
              <a:t> WITH EACH OTHER ON WAYS THEY WILL INCORPORATE STRATEGEIS WITHIN THEIR UNITS.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80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843" y="197708"/>
            <a:ext cx="1110872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Calibri" charset="0"/>
                <a:ea typeface="Calibri" charset="0"/>
                <a:cs typeface="Times New Roman" charset="0"/>
              </a:rPr>
              <a:t>Integrating Literacy in Content Area:</a:t>
            </a:r>
            <a:br>
              <a:rPr lang="en-US" sz="2800" b="1" dirty="0" smtClean="0">
                <a:latin typeface="Calibri" charset="0"/>
                <a:ea typeface="Calibri" charset="0"/>
                <a:cs typeface="Times New Roman" charset="0"/>
              </a:rPr>
            </a:br>
            <a:r>
              <a:rPr lang="en-US" sz="2800" b="1" dirty="0" smtClean="0">
                <a:latin typeface="Calibri" charset="0"/>
                <a:ea typeface="Calibri" charset="0"/>
                <a:cs typeface="Times New Roman" charset="0"/>
              </a:rPr>
              <a:t>Standard Analysis/CONTENT MAPPING</a:t>
            </a:r>
            <a:endParaRPr lang="en-US" sz="2800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sz="2800" dirty="0">
                <a:latin typeface="Calibri" charset="0"/>
                <a:ea typeface="Calibri" charset="0"/>
                <a:cs typeface="Times New Roman" charset="0"/>
              </a:rPr>
              <a:t> </a:t>
            </a:r>
          </a:p>
          <a:p>
            <a:r>
              <a:rPr lang="en-US" sz="2800" b="1" u="sng" dirty="0">
                <a:latin typeface="Calibri" charset="0"/>
                <a:ea typeface="Calibri" charset="0"/>
                <a:cs typeface="Times New Roman" charset="0"/>
              </a:rPr>
              <a:t>Choose a Science or Social Studies Topic:</a:t>
            </a:r>
            <a:endParaRPr lang="en-US" sz="2800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sz="2800" dirty="0">
                <a:latin typeface="Calibri" charset="0"/>
                <a:ea typeface="Calibri" charset="0"/>
                <a:cs typeface="Times New Roman" charset="0"/>
              </a:rPr>
              <a:t> </a:t>
            </a:r>
          </a:p>
          <a:p>
            <a:r>
              <a:rPr lang="en-US" sz="2800" dirty="0">
                <a:latin typeface="Calibri" charset="0"/>
                <a:ea typeface="Calibri" charset="0"/>
                <a:cs typeface="Times New Roman" charset="0"/>
              </a:rPr>
              <a:t> </a:t>
            </a:r>
          </a:p>
          <a:p>
            <a:r>
              <a:rPr lang="en-US" sz="2800" b="1" u="sng" dirty="0">
                <a:latin typeface="Calibri" charset="0"/>
                <a:ea typeface="Calibri" charset="0"/>
                <a:cs typeface="Times New Roman" charset="0"/>
              </a:rPr>
              <a:t>Choose the appropriate Science or Social Studies Standard</a:t>
            </a:r>
            <a:r>
              <a:rPr lang="en-US" sz="2800" dirty="0">
                <a:latin typeface="Calibri" charset="0"/>
                <a:ea typeface="Calibri" charset="0"/>
                <a:cs typeface="Times New Roman" charset="0"/>
              </a:rPr>
              <a:t>:</a:t>
            </a:r>
          </a:p>
          <a:p>
            <a:r>
              <a:rPr lang="en-US" sz="2800" dirty="0">
                <a:latin typeface="Calibri" charset="0"/>
                <a:ea typeface="Calibri" charset="0"/>
                <a:cs typeface="Times New Roman" charset="0"/>
              </a:rPr>
              <a:t> </a:t>
            </a:r>
          </a:p>
          <a:p>
            <a:r>
              <a:rPr lang="en-US" sz="2800" dirty="0">
                <a:latin typeface="Calibri" charset="0"/>
                <a:ea typeface="Calibri" charset="0"/>
                <a:cs typeface="Times New Roman" charset="0"/>
              </a:rPr>
              <a:t> </a:t>
            </a:r>
          </a:p>
          <a:p>
            <a:r>
              <a:rPr lang="en-US" sz="2800" b="1" u="sng" dirty="0">
                <a:latin typeface="Calibri" charset="0"/>
                <a:ea typeface="Calibri" charset="0"/>
                <a:cs typeface="Times New Roman" charset="0"/>
              </a:rPr>
              <a:t>Determine ELA standard to support Science or Social Studies Standard:</a:t>
            </a:r>
            <a:endParaRPr lang="en-US" sz="2800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sz="2800" dirty="0">
                <a:latin typeface="Calibri" charset="0"/>
                <a:ea typeface="Calibri" charset="0"/>
                <a:cs typeface="Times New Roman" charset="0"/>
              </a:rPr>
              <a:t> </a:t>
            </a:r>
          </a:p>
          <a:p>
            <a:r>
              <a:rPr lang="en-US" sz="2800" b="1" u="sng" dirty="0">
                <a:latin typeface="Calibri" charset="0"/>
                <a:ea typeface="Calibri" charset="0"/>
                <a:cs typeface="Times New Roman" charset="0"/>
              </a:rPr>
              <a:t>Determine Comprehension strategy/(</a:t>
            </a:r>
            <a:r>
              <a:rPr lang="en-US" sz="2800" b="1" u="sng" dirty="0" err="1">
                <a:latin typeface="Calibri" charset="0"/>
                <a:ea typeface="Calibri" charset="0"/>
                <a:cs typeface="Times New Roman" charset="0"/>
              </a:rPr>
              <a:t>ies</a:t>
            </a:r>
            <a:r>
              <a:rPr lang="en-US" sz="2800" b="1" u="sng" dirty="0">
                <a:latin typeface="Calibri" charset="0"/>
                <a:ea typeface="Calibri" charset="0"/>
                <a:cs typeface="Times New Roman" charset="0"/>
              </a:rPr>
              <a:t>) that aligns with the standards:</a:t>
            </a:r>
            <a:br>
              <a:rPr lang="en-US" sz="2800" b="1" u="sng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sz="2800" dirty="0">
                <a:latin typeface="Calibri" charset="0"/>
                <a:ea typeface="Calibri" charset="0"/>
                <a:cs typeface="Times New Roman" charset="0"/>
              </a:rPr>
              <a:t>   ex.  questioning, determining importance, making connection, </a:t>
            </a:r>
            <a:r>
              <a:rPr lang="en-US" sz="2800" dirty="0" smtClean="0">
                <a:latin typeface="Calibri" charset="0"/>
                <a:ea typeface="Calibri" charset="0"/>
                <a:cs typeface="Times New Roman" charset="0"/>
              </a:rPr>
              <a:t/>
            </a:r>
            <a:br>
              <a:rPr lang="en-US" sz="2800" dirty="0" smtClean="0">
                <a:latin typeface="Calibri" charset="0"/>
                <a:ea typeface="Calibri" charset="0"/>
                <a:cs typeface="Times New Roman" charset="0"/>
              </a:rPr>
            </a:br>
            <a:r>
              <a:rPr lang="en-US" sz="2800" dirty="0" smtClean="0">
                <a:latin typeface="Calibri" charset="0"/>
                <a:ea typeface="Calibri" charset="0"/>
                <a:cs typeface="Times New Roman" charset="0"/>
              </a:rPr>
              <a:t>          visualizing/inference,</a:t>
            </a:r>
            <a:r>
              <a:rPr lang="en-US" sz="2800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2800" dirty="0" smtClean="0">
                <a:latin typeface="Calibri" charset="0"/>
                <a:ea typeface="Calibri" charset="0"/>
                <a:cs typeface="Times New Roman" charset="0"/>
              </a:rPr>
              <a:t>synthesizing/summarizing</a:t>
            </a:r>
            <a:endParaRPr lang="en-US" sz="28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54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98855"/>
            <a:ext cx="10364451" cy="55605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Prior Knowledge</a:t>
            </a:r>
            <a:r>
              <a:rPr lang="en-US" b="1" dirty="0" smtClean="0"/>
              <a:t>: home &amp; school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0637" y="810883"/>
            <a:ext cx="11899557" cy="5799983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                                  </a:t>
            </a:r>
            <a:r>
              <a:rPr lang="en-US" sz="9600" b="1" u="sng" dirty="0" smtClean="0">
                <a:solidFill>
                  <a:srgbClr val="00B050"/>
                </a:solidFill>
              </a:rPr>
              <a:t>Home &amp; School Connection</a:t>
            </a:r>
            <a:r>
              <a:rPr lang="en-US" sz="9600" b="1" u="sng" dirty="0" smtClean="0"/>
              <a:t>:</a:t>
            </a:r>
          </a:p>
          <a:p>
            <a:r>
              <a:rPr lang="en-US" sz="9600" dirty="0" smtClean="0"/>
              <a:t>(1.)Invite </a:t>
            </a:r>
            <a:r>
              <a:rPr lang="en-US" sz="9600" b="1" dirty="0"/>
              <a:t>Parents to share events</a:t>
            </a:r>
            <a:r>
              <a:rPr lang="en-US" sz="9600" dirty="0"/>
              <a:t> or happening from their </a:t>
            </a:r>
            <a:r>
              <a:rPr lang="en-US" sz="9600" dirty="0" smtClean="0"/>
              <a:t>culture/countries/ communities that </a:t>
            </a:r>
            <a:r>
              <a:rPr lang="en-US" sz="9600" dirty="0"/>
              <a:t>tie into </a:t>
            </a:r>
            <a:r>
              <a:rPr lang="en-US" sz="9600" dirty="0" smtClean="0"/>
              <a:t>events or topic </a:t>
            </a:r>
            <a:r>
              <a:rPr lang="en-US" sz="9600" dirty="0"/>
              <a:t>in the content</a:t>
            </a:r>
            <a:r>
              <a:rPr lang="en-US" sz="9600" dirty="0" smtClean="0"/>
              <a:t>.</a:t>
            </a:r>
            <a:br>
              <a:rPr lang="en-US" sz="9600" dirty="0" smtClean="0"/>
            </a:br>
            <a:endParaRPr lang="en-US" sz="9600" dirty="0"/>
          </a:p>
          <a:p>
            <a:r>
              <a:rPr lang="en-US" sz="9600" b="1" dirty="0" smtClean="0"/>
              <a:t>(2)Students </a:t>
            </a:r>
            <a:r>
              <a:rPr lang="en-US" sz="9600" b="1" dirty="0"/>
              <a:t>interview </a:t>
            </a:r>
            <a:r>
              <a:rPr lang="en-US" sz="9600" dirty="0"/>
              <a:t>their parents about </a:t>
            </a:r>
            <a:r>
              <a:rPr lang="en-US" sz="9600" dirty="0" smtClean="0"/>
              <a:t>events, features, Places, or people </a:t>
            </a:r>
            <a:r>
              <a:rPr lang="en-US" sz="9600" dirty="0"/>
              <a:t>in their country similar to </a:t>
            </a:r>
            <a:r>
              <a:rPr lang="en-US" sz="9600" dirty="0" smtClean="0"/>
              <a:t>events, places, Features </a:t>
            </a:r>
            <a:r>
              <a:rPr lang="en-US" sz="9600" dirty="0"/>
              <a:t>or people in the U.S</a:t>
            </a:r>
            <a:r>
              <a:rPr lang="en-US" sz="9600" dirty="0" smtClean="0"/>
              <a:t>.</a:t>
            </a:r>
            <a:br>
              <a:rPr lang="en-US" sz="9600" dirty="0" smtClean="0"/>
            </a:br>
            <a:r>
              <a:rPr lang="en-US" sz="9600" dirty="0" smtClean="0">
                <a:solidFill>
                  <a:srgbClr val="00B050"/>
                </a:solidFill>
              </a:rPr>
              <a:t>                                         </a:t>
            </a:r>
            <a:r>
              <a:rPr lang="en-US" sz="9600" b="1" u="sng" dirty="0" smtClean="0">
                <a:solidFill>
                  <a:srgbClr val="00B050"/>
                </a:solidFill>
              </a:rPr>
              <a:t>Classroom Instruction</a:t>
            </a:r>
            <a:r>
              <a:rPr lang="en-US" sz="9600" dirty="0" smtClean="0">
                <a:solidFill>
                  <a:srgbClr val="00B050"/>
                </a:solidFill>
              </a:rPr>
              <a:t>:</a:t>
            </a:r>
            <a:endParaRPr lang="en-US" sz="9600" dirty="0">
              <a:solidFill>
                <a:srgbClr val="00B050"/>
              </a:solidFill>
            </a:endParaRPr>
          </a:p>
          <a:p>
            <a:r>
              <a:rPr lang="en-US" sz="9600" dirty="0" smtClean="0"/>
              <a:t>(3) Build on Students’ prior knowledge through </a:t>
            </a:r>
            <a:r>
              <a:rPr lang="en-US" sz="9600" b="1" dirty="0" smtClean="0"/>
              <a:t>making connections </a:t>
            </a:r>
            <a:r>
              <a:rPr lang="en-US" sz="9600" dirty="0" smtClean="0"/>
              <a:t>and</a:t>
            </a:r>
            <a:r>
              <a:rPr lang="en-US" sz="9600" b="1" dirty="0" smtClean="0"/>
              <a:t> QUESTIONING</a:t>
            </a:r>
            <a:r>
              <a:rPr lang="en-US" sz="9600" dirty="0" smtClean="0"/>
              <a:t>.</a:t>
            </a:r>
          </a:p>
          <a:p>
            <a:r>
              <a:rPr lang="en-US" sz="9600" b="1" dirty="0" smtClean="0"/>
              <a:t>(4)compare </a:t>
            </a:r>
            <a:r>
              <a:rPr lang="en-US" sz="9600" b="1" dirty="0"/>
              <a:t>and contrast </a:t>
            </a:r>
            <a:r>
              <a:rPr lang="en-US" sz="9600" dirty="0"/>
              <a:t>events from </a:t>
            </a:r>
            <a:r>
              <a:rPr lang="en-US" sz="9600" b="1" dirty="0"/>
              <a:t>both cultures </a:t>
            </a:r>
            <a:r>
              <a:rPr lang="en-US" sz="9600" dirty="0"/>
              <a:t>in helping to make </a:t>
            </a:r>
            <a:r>
              <a:rPr lang="en-US" sz="9600" dirty="0" smtClean="0"/>
              <a:t>connection to </a:t>
            </a:r>
            <a:r>
              <a:rPr lang="en-US" sz="9600" dirty="0" err="1" smtClean="0"/>
              <a:t>sTUDENTS’</a:t>
            </a:r>
            <a:r>
              <a:rPr lang="en-US" sz="9600" dirty="0" smtClean="0"/>
              <a:t> new LEARNING. </a:t>
            </a:r>
          </a:p>
          <a:p>
            <a:r>
              <a:rPr lang="en-US" sz="9600" b="1" dirty="0" smtClean="0"/>
              <a:t>(5) Read </a:t>
            </a:r>
            <a:r>
              <a:rPr lang="en-US" sz="9600" b="1" dirty="0"/>
              <a:t>Aloud (classroom)</a:t>
            </a:r>
          </a:p>
          <a:p>
            <a:pPr marL="0" indent="0">
              <a:buNone/>
            </a:pPr>
            <a:r>
              <a:rPr lang="en-US" sz="9600" dirty="0"/>
              <a:t>   Teacher </a:t>
            </a:r>
            <a:r>
              <a:rPr lang="en-US" sz="9600" b="1" dirty="0"/>
              <a:t>reads aloud </a:t>
            </a:r>
            <a:r>
              <a:rPr lang="en-US" sz="9600" dirty="0"/>
              <a:t>legends or stories from students’ culture or 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    multicultural folktales </a:t>
            </a:r>
            <a:r>
              <a:rPr lang="en-US" sz="9600" dirty="0"/>
              <a:t>to connect to the </a:t>
            </a:r>
            <a:r>
              <a:rPr lang="en-US" sz="9600" dirty="0" smtClean="0"/>
              <a:t>content.</a:t>
            </a:r>
            <a:endParaRPr lang="en-US" sz="9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45" y="609600"/>
            <a:ext cx="4054415" cy="580845"/>
          </a:xfrm>
        </p:spPr>
        <p:txBody>
          <a:bodyPr/>
          <a:lstStyle/>
          <a:p>
            <a:r>
              <a:rPr lang="en-US" b="1" dirty="0" smtClean="0"/>
              <a:t>Parent interview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945062" cy="5976551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11200" b="1" dirty="0" smtClean="0"/>
              <a:t>questions</a:t>
            </a:r>
            <a:r>
              <a:rPr lang="en-US" sz="6400" dirty="0"/>
              <a:t/>
            </a:r>
            <a:br>
              <a:rPr lang="en-US" sz="6400" dirty="0"/>
            </a:br>
            <a:endParaRPr lang="en-US" sz="6400" dirty="0"/>
          </a:p>
          <a:p>
            <a:r>
              <a:rPr lang="en-US" sz="8000" dirty="0" smtClean="0"/>
              <a:t>Are/were </a:t>
            </a:r>
            <a:r>
              <a:rPr lang="en-US" sz="8000" dirty="0"/>
              <a:t>there any </a:t>
            </a:r>
            <a:r>
              <a:rPr lang="en-US" sz="8000" dirty="0" smtClean="0"/>
              <a:t>_______________________________ </a:t>
            </a:r>
            <a:r>
              <a:rPr lang="en-US" sz="8000" dirty="0"/>
              <a:t>in your country?  Where?</a:t>
            </a:r>
            <a:r>
              <a:rPr lang="en-US" sz="6400" dirty="0"/>
              <a:t/>
            </a:r>
            <a:br>
              <a:rPr lang="en-US" sz="6400" dirty="0"/>
            </a:br>
            <a:r>
              <a:rPr lang="en-US" sz="6400" dirty="0"/>
              <a:t/>
            </a:r>
            <a:br>
              <a:rPr lang="en-US" sz="6400" dirty="0"/>
            </a:br>
            <a:r>
              <a:rPr lang="en-US" sz="8000" dirty="0"/>
              <a:t>Have you ever seen </a:t>
            </a:r>
            <a:r>
              <a:rPr lang="en-US" sz="8000" dirty="0" smtClean="0"/>
              <a:t>_______________________? </a:t>
            </a:r>
            <a:r>
              <a:rPr lang="en-US" sz="8000" dirty="0"/>
              <a:t>Tell me about it.</a:t>
            </a:r>
            <a:r>
              <a:rPr lang="en-US" sz="6400" dirty="0"/>
              <a:t/>
            </a:r>
            <a:br>
              <a:rPr lang="en-US" sz="6400" dirty="0"/>
            </a:br>
            <a:r>
              <a:rPr lang="en-US" sz="6400" dirty="0"/>
              <a:t/>
            </a:r>
            <a:br>
              <a:rPr lang="en-US" sz="6400" dirty="0"/>
            </a:br>
            <a:r>
              <a:rPr lang="en-US" sz="8000" dirty="0"/>
              <a:t>Tell me about a </a:t>
            </a:r>
            <a:r>
              <a:rPr lang="en-US" sz="8000" b="1" dirty="0"/>
              <a:t>time when </a:t>
            </a:r>
            <a:r>
              <a:rPr lang="en-US" sz="8000" dirty="0" smtClean="0"/>
              <a:t>________________________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/>
              <a:t>What do you know about </a:t>
            </a:r>
            <a:r>
              <a:rPr lang="en-US" sz="6400" dirty="0" smtClean="0"/>
              <a:t>_____________________________</a:t>
            </a:r>
            <a:r>
              <a:rPr lang="en-US" sz="6400" dirty="0"/>
              <a:t/>
            </a:r>
            <a:br>
              <a:rPr lang="en-US" sz="6400" dirty="0"/>
            </a:br>
            <a:r>
              <a:rPr lang="en-US" sz="6400" dirty="0"/>
              <a:t/>
            </a:r>
            <a:br>
              <a:rPr lang="en-US" sz="6400" dirty="0"/>
            </a:br>
            <a:r>
              <a:rPr lang="en-US" sz="8000" dirty="0"/>
              <a:t>What did it </a:t>
            </a:r>
            <a:r>
              <a:rPr lang="en-US" sz="8000" b="1" dirty="0"/>
              <a:t>look</a:t>
            </a:r>
            <a:r>
              <a:rPr lang="en-US" sz="8000" dirty="0"/>
              <a:t> like? What did it </a:t>
            </a:r>
            <a:r>
              <a:rPr lang="en-US" sz="8000" b="1" dirty="0"/>
              <a:t>sound</a:t>
            </a:r>
            <a:r>
              <a:rPr lang="en-US" sz="8000" dirty="0"/>
              <a:t> like? How did it </a:t>
            </a:r>
            <a:r>
              <a:rPr lang="en-US" sz="8000" b="1" dirty="0"/>
              <a:t>smell</a:t>
            </a:r>
            <a:r>
              <a:rPr lang="en-US" sz="8000" dirty="0"/>
              <a:t>? How did it </a:t>
            </a:r>
            <a:r>
              <a:rPr lang="en-US" sz="8000" b="1" dirty="0"/>
              <a:t>feel?</a:t>
            </a:r>
            <a:r>
              <a:rPr lang="en-US" sz="8000" dirty="0"/>
              <a:t> How did it </a:t>
            </a:r>
            <a:r>
              <a:rPr lang="en-US" sz="8000" b="1" dirty="0"/>
              <a:t>taste</a:t>
            </a:r>
            <a:r>
              <a:rPr lang="en-US" sz="8000" dirty="0"/>
              <a:t>?</a:t>
            </a:r>
            <a:r>
              <a:rPr lang="en-US" sz="6400" dirty="0"/>
              <a:t/>
            </a:r>
            <a:br>
              <a:rPr lang="en-US" sz="6400" dirty="0"/>
            </a:br>
            <a:r>
              <a:rPr lang="en-US" sz="6400" dirty="0"/>
              <a:t/>
            </a:r>
            <a:br>
              <a:rPr lang="en-US" sz="6400" dirty="0"/>
            </a:br>
            <a:r>
              <a:rPr lang="en-US" sz="8000" dirty="0"/>
              <a:t>Do you have </a:t>
            </a:r>
            <a:r>
              <a:rPr lang="en-US" sz="8000" b="1" dirty="0"/>
              <a:t>pictures of </a:t>
            </a:r>
            <a:r>
              <a:rPr lang="en-US" sz="8000" dirty="0" smtClean="0"/>
              <a:t>_________________________?</a:t>
            </a:r>
            <a:r>
              <a:rPr lang="en-US" sz="8000" dirty="0"/>
              <a:t/>
            </a:r>
            <a:br>
              <a:rPr lang="en-US" sz="8000" dirty="0"/>
            </a:br>
            <a:endParaRPr lang="en-US" sz="8000" dirty="0"/>
          </a:p>
          <a:p>
            <a:r>
              <a:rPr lang="en-US" sz="8000" dirty="0"/>
              <a:t>Are there any </a:t>
            </a:r>
            <a:r>
              <a:rPr lang="en-US" sz="8000" b="1" dirty="0"/>
              <a:t>stories </a:t>
            </a:r>
            <a:r>
              <a:rPr lang="en-US" sz="8000" b="1" dirty="0" smtClean="0"/>
              <a:t>or legends about </a:t>
            </a:r>
            <a:r>
              <a:rPr lang="en-US" sz="8000" dirty="0" smtClean="0"/>
              <a:t>_______________________________ </a:t>
            </a:r>
            <a:r>
              <a:rPr lang="en-US" sz="8000" dirty="0"/>
              <a:t>in your culture?</a:t>
            </a:r>
            <a:r>
              <a:rPr lang="en-US" sz="2900" dirty="0"/>
              <a:t/>
            </a:r>
            <a:br>
              <a:rPr lang="en-US" sz="2900" dirty="0"/>
            </a:br>
            <a:endParaRPr lang="en-US" sz="2900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67" y="1639019"/>
            <a:ext cx="4793489" cy="494713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9600" b="1" dirty="0" smtClean="0">
                <a:solidFill>
                  <a:srgbClr val="00B050"/>
                </a:solidFill>
              </a:rPr>
              <a:t>Dear Parents</a:t>
            </a:r>
            <a:r>
              <a:rPr lang="en-US" sz="9000" b="1" dirty="0">
                <a:solidFill>
                  <a:srgbClr val="00B050"/>
                </a:solidFill>
              </a:rPr>
              <a:t>, </a:t>
            </a:r>
            <a:r>
              <a:rPr lang="en-US" sz="9000" b="1" dirty="0" smtClean="0">
                <a:solidFill>
                  <a:srgbClr val="00B050"/>
                </a:solidFill>
              </a:rPr>
              <a:t/>
            </a:r>
            <a:br>
              <a:rPr lang="en-US" sz="9000" b="1" dirty="0" smtClean="0">
                <a:solidFill>
                  <a:srgbClr val="00B050"/>
                </a:solidFill>
              </a:rPr>
            </a:br>
            <a:r>
              <a:rPr lang="en-US" sz="9000" dirty="0" smtClean="0"/>
              <a:t>we </a:t>
            </a:r>
            <a:r>
              <a:rPr lang="en-US" sz="9000" dirty="0"/>
              <a:t>will be doing a unit on </a:t>
            </a:r>
            <a:r>
              <a:rPr lang="en-US" sz="9000" dirty="0" smtClean="0"/>
              <a:t>______________________________.</a:t>
            </a:r>
            <a:r>
              <a:rPr lang="en-US" sz="9000" dirty="0"/>
              <a:t/>
            </a:r>
            <a:br>
              <a:rPr lang="en-US" sz="9000" dirty="0"/>
            </a:br>
            <a:r>
              <a:rPr lang="en-US" sz="9000" dirty="0"/>
              <a:t>We are preparing our students to make connections to what we will learn.</a:t>
            </a:r>
            <a:br>
              <a:rPr lang="en-US" sz="9000" dirty="0"/>
            </a:br>
            <a:r>
              <a:rPr lang="en-US" sz="9000" dirty="0"/>
              <a:t>Students are interviewing their parents and asking questions about the topic. </a:t>
            </a:r>
            <a:br>
              <a:rPr lang="en-US" sz="9000" dirty="0"/>
            </a:br>
            <a:r>
              <a:rPr lang="en-US" sz="9000" dirty="0"/>
              <a:t>Please help to answer questions or share stories about the topic with your </a:t>
            </a:r>
            <a:r>
              <a:rPr lang="en-US" sz="9000" dirty="0" smtClean="0"/>
              <a:t>child.</a:t>
            </a:r>
            <a:endParaRPr lang="en-US" sz="9000" dirty="0"/>
          </a:p>
          <a:p>
            <a:endParaRPr lang="en-US" sz="9000" dirty="0"/>
          </a:p>
        </p:txBody>
      </p:sp>
    </p:spTree>
    <p:extLst>
      <p:ext uri="{BB962C8B-B14F-4D97-AF65-F5344CB8AC3E}">
        <p14:creationId xmlns:p14="http://schemas.microsoft.com/office/powerpoint/2010/main" val="9802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33632"/>
            <a:ext cx="10364451" cy="92675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Science: </a:t>
            </a:r>
            <a:r>
              <a:rPr lang="en-US" b="1" dirty="0" smtClean="0">
                <a:solidFill>
                  <a:srgbClr val="00B050"/>
                </a:solidFill>
              </a:rPr>
              <a:t>Home and School</a:t>
            </a:r>
            <a:r>
              <a:rPr lang="en-US" b="1" dirty="0" smtClean="0"/>
              <a:t> connection:</a:t>
            </a:r>
            <a:br>
              <a:rPr lang="en-US" b="1" dirty="0" smtClean="0"/>
            </a:br>
            <a:r>
              <a:rPr lang="en-US" b="1" i="1" dirty="0" smtClean="0"/>
              <a:t>The interview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3298" y="1500996"/>
            <a:ext cx="11507638" cy="5208723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u="sng" dirty="0" smtClean="0"/>
              <a:t>Exemplar</a:t>
            </a:r>
            <a:r>
              <a:rPr lang="en-US" sz="2400" b="1" dirty="0" smtClean="0"/>
              <a:t>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Students </a:t>
            </a:r>
            <a:r>
              <a:rPr lang="en-US" sz="2400" b="1" dirty="0"/>
              <a:t>interview their parents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   </a:t>
            </a:r>
            <a:r>
              <a:rPr lang="en-US" sz="2400" dirty="0" smtClean="0"/>
              <a:t>“</a:t>
            </a:r>
            <a:r>
              <a:rPr lang="en-US" sz="2400" i="1" dirty="0" smtClean="0"/>
              <a:t>are </a:t>
            </a:r>
            <a:r>
              <a:rPr lang="en-US" sz="2400" i="1" dirty="0"/>
              <a:t>there any </a:t>
            </a:r>
            <a:r>
              <a:rPr lang="en-US" sz="2400" i="1" dirty="0" smtClean="0"/>
              <a:t>Mountains (concepts</a:t>
            </a:r>
            <a:r>
              <a:rPr lang="en-US" sz="2400" i="1" dirty="0"/>
              <a:t>) in </a:t>
            </a:r>
            <a:r>
              <a:rPr lang="en-US" sz="2400" i="1" dirty="0" smtClean="0"/>
              <a:t>MEXICO (country </a:t>
            </a:r>
            <a:r>
              <a:rPr lang="en-US" sz="2400" i="1" dirty="0"/>
              <a:t>of origin)?</a:t>
            </a:r>
            <a:br>
              <a:rPr lang="en-US" sz="2400" i="1" dirty="0"/>
            </a:br>
            <a:r>
              <a:rPr lang="en-US" sz="2400" i="1" dirty="0"/>
              <a:t>    </a:t>
            </a:r>
            <a:r>
              <a:rPr lang="en-US" sz="2400" i="1" dirty="0" smtClean="0"/>
              <a:t>Where ARE THEY? WHAT ARE THEIR NAMES?”</a:t>
            </a:r>
            <a:r>
              <a:rPr lang="en-US" sz="2400" i="1" dirty="0"/>
              <a:t/>
            </a:r>
            <a:br>
              <a:rPr lang="en-US" sz="2400" i="1" dirty="0"/>
            </a:br>
            <a:endParaRPr lang="en-US" sz="2400" i="1" dirty="0"/>
          </a:p>
          <a:p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i="1" dirty="0" smtClean="0"/>
              <a:t>“</a:t>
            </a:r>
            <a:r>
              <a:rPr lang="en-US" sz="2400" b="1" i="1" dirty="0" smtClean="0"/>
              <a:t>Tell </a:t>
            </a:r>
            <a:r>
              <a:rPr lang="en-US" sz="2400" b="1" i="1" dirty="0"/>
              <a:t>me about a time </a:t>
            </a:r>
            <a:r>
              <a:rPr lang="en-US" sz="2400" b="1" i="1" dirty="0" smtClean="0"/>
              <a:t>WHEN </a:t>
            </a:r>
            <a:r>
              <a:rPr lang="en-US" sz="2400" i="1" dirty="0" smtClean="0"/>
              <a:t>YOU WENT TO THE MOUNTAINS IN MEXICO OR IN the </a:t>
            </a:r>
            <a:r>
              <a:rPr lang="en-US" sz="2400" i="1" dirty="0" err="1" smtClean="0"/>
              <a:t>u.s.</a:t>
            </a:r>
            <a:r>
              <a:rPr lang="en-US" sz="2400" i="1" dirty="0" smtClean="0"/>
              <a:t>”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</a:t>
            </a:r>
            <a:r>
              <a:rPr lang="en-US" sz="2400" dirty="0"/>
              <a:t>(country of </a:t>
            </a:r>
            <a:r>
              <a:rPr lang="en-US" sz="2400" dirty="0" smtClean="0"/>
              <a:t>origin or community)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         What did it look like? What did it sound like?</a:t>
            </a:r>
            <a:br>
              <a:rPr lang="en-US" sz="2400" dirty="0"/>
            </a:br>
            <a:r>
              <a:rPr lang="en-US" sz="2400" dirty="0"/>
              <a:t>           Do you have pictures? </a:t>
            </a:r>
            <a:r>
              <a:rPr lang="en-US" sz="2400" dirty="0" smtClean="0"/>
              <a:t> </a:t>
            </a:r>
            <a:r>
              <a:rPr lang="en-US" sz="2400" dirty="0" err="1" smtClean="0"/>
              <a:t>dO</a:t>
            </a:r>
            <a:r>
              <a:rPr lang="en-US" sz="2400" dirty="0" smtClean="0"/>
              <a:t> YOU KNOW ANY STORIES OR LEGENDS ABOUT</a:t>
            </a:r>
            <a:br>
              <a:rPr lang="en-US" sz="2400" dirty="0" smtClean="0"/>
            </a:br>
            <a:r>
              <a:rPr lang="en-US" sz="2400" dirty="0" smtClean="0"/>
              <a:t>          </a:t>
            </a:r>
            <a:r>
              <a:rPr lang="en-US" sz="2400" dirty="0" err="1" smtClean="0"/>
              <a:t>mOUNTAINS</a:t>
            </a:r>
            <a:r>
              <a:rPr lang="en-US" sz="2400" dirty="0" smtClean="0"/>
              <a:t>?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b="1" dirty="0" smtClean="0"/>
              <a:t>Instruction pre-planning: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Have students gather this information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the week before </a:t>
            </a:r>
            <a:r>
              <a:rPr lang="en-US" sz="2400" dirty="0" smtClean="0"/>
              <a:t>a content unit.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45989"/>
            <a:ext cx="10364451" cy="1000897"/>
          </a:xfrm>
        </p:spPr>
        <p:txBody>
          <a:bodyPr>
            <a:noAutofit/>
          </a:bodyPr>
          <a:lstStyle/>
          <a:p>
            <a:r>
              <a:rPr lang="en-US" b="1" i="1" dirty="0" smtClean="0"/>
              <a:t>Incorporating</a:t>
            </a:r>
            <a:r>
              <a:rPr lang="en-US" b="1" dirty="0" smtClean="0"/>
              <a:t> STUDENTS’ HOME LEARNING  (INSTRUCTION planning)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0332" y="1656272"/>
            <a:ext cx="10777894" cy="4623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determine Which </a:t>
            </a:r>
            <a:r>
              <a:rPr lang="en-US" sz="2400" b="1" dirty="0" smtClean="0"/>
              <a:t>comprehension instructional strategy/IES </a:t>
            </a:r>
            <a:r>
              <a:rPr lang="en-US" sz="2400" dirty="0" smtClean="0"/>
              <a:t>YOU WILL use </a:t>
            </a:r>
            <a:r>
              <a:rPr lang="en-US" sz="2400" b="1" dirty="0"/>
              <a:t>to build </a:t>
            </a:r>
            <a:r>
              <a:rPr lang="en-US" sz="2400" dirty="0"/>
              <a:t>on English </a:t>
            </a:r>
            <a:r>
              <a:rPr lang="en-US" sz="2400" dirty="0" smtClean="0"/>
              <a:t> </a:t>
            </a:r>
            <a:r>
              <a:rPr lang="en-US" sz="2400" dirty="0"/>
              <a:t>learners’ </a:t>
            </a:r>
            <a:r>
              <a:rPr lang="en-US" sz="2400" b="1" dirty="0" smtClean="0">
                <a:solidFill>
                  <a:srgbClr val="00B050"/>
                </a:solidFill>
              </a:rPr>
              <a:t>Prior knowledge </a:t>
            </a:r>
            <a:r>
              <a:rPr lang="en-US" sz="2400" dirty="0" smtClean="0"/>
              <a:t>FROM HOME? </a:t>
            </a:r>
            <a:r>
              <a:rPr lang="en-US" sz="2400" dirty="0"/>
              <a:t>Why?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CONSIDER What </a:t>
            </a:r>
            <a:r>
              <a:rPr lang="en-US" sz="2400" dirty="0"/>
              <a:t>objects or </a:t>
            </a:r>
            <a:r>
              <a:rPr lang="en-US" sz="2400" b="1" dirty="0" smtClean="0"/>
              <a:t>realia, VIDEO, VISUALS </a:t>
            </a:r>
            <a:r>
              <a:rPr lang="en-US" sz="2400" dirty="0"/>
              <a:t>could </a:t>
            </a:r>
            <a:r>
              <a:rPr lang="en-US" sz="2400" dirty="0" smtClean="0"/>
              <a:t>be included </a:t>
            </a:r>
            <a:r>
              <a:rPr lang="en-US" sz="2400" dirty="0"/>
              <a:t>to build on </a:t>
            </a:r>
            <a:r>
              <a:rPr lang="en-US" sz="2400" dirty="0" smtClean="0"/>
              <a:t>students</a:t>
            </a:r>
            <a:r>
              <a:rPr lang="en-US" sz="2400" dirty="0"/>
              <a:t>’ </a:t>
            </a:r>
            <a:r>
              <a:rPr lang="en-US" sz="2400" dirty="0" smtClean="0"/>
              <a:t>background knowledge? </a:t>
            </a:r>
            <a:r>
              <a:rPr lang="en-US" sz="2400" dirty="0"/>
              <a:t>Why?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How </a:t>
            </a:r>
            <a:r>
              <a:rPr lang="en-US" sz="2400" dirty="0"/>
              <a:t>will you make the </a:t>
            </a:r>
            <a:r>
              <a:rPr lang="en-US" sz="2400" b="1" dirty="0"/>
              <a:t>lesson connect to students’ lives</a:t>
            </a:r>
            <a:r>
              <a:rPr lang="en-US" sz="2400" dirty="0" smtClean="0"/>
              <a:t>?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75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96563"/>
            <a:ext cx="10825144" cy="1334529"/>
          </a:xfrm>
        </p:spPr>
        <p:txBody>
          <a:bodyPr>
            <a:noAutofit/>
          </a:bodyPr>
          <a:lstStyle/>
          <a:p>
            <a:r>
              <a:rPr lang="en-US" b="1" dirty="0"/>
              <a:t>Building on English Learners’ </a:t>
            </a:r>
            <a:r>
              <a:rPr lang="en-US" b="1" dirty="0" smtClean="0">
                <a:solidFill>
                  <a:srgbClr val="00B050"/>
                </a:solidFill>
              </a:rPr>
              <a:t>Prior </a:t>
            </a:r>
            <a:r>
              <a:rPr lang="en-US" b="1" dirty="0">
                <a:solidFill>
                  <a:srgbClr val="00B050"/>
                </a:solidFill>
              </a:rPr>
              <a:t>knowledge </a:t>
            </a:r>
            <a:r>
              <a:rPr lang="en-US" b="1" dirty="0"/>
              <a:t>using </a:t>
            </a:r>
            <a:r>
              <a:rPr lang="en-US" b="1" i="1" dirty="0" smtClean="0"/>
              <a:t>questioning</a:t>
            </a:r>
            <a:r>
              <a:rPr lang="en-US" b="1" dirty="0" smtClean="0"/>
              <a:t> AND </a:t>
            </a:r>
            <a:br>
              <a:rPr lang="en-US" b="1" dirty="0" smtClean="0"/>
            </a:br>
            <a:r>
              <a:rPr lang="en-US" b="1" i="1" dirty="0" smtClean="0"/>
              <a:t>MAKING CONNECTION</a:t>
            </a:r>
            <a:r>
              <a:rPr lang="en-US" b="1" dirty="0" smtClean="0"/>
              <a:t> (instruction)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4068" y="1863307"/>
            <a:ext cx="10863532" cy="4290358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Exemplar</a:t>
            </a:r>
            <a:r>
              <a:rPr lang="en-US" sz="2400" b="1" dirty="0" smtClean="0"/>
              <a:t>:</a:t>
            </a:r>
          </a:p>
          <a:p>
            <a:r>
              <a:rPr lang="en-US" sz="2400" b="1" dirty="0" smtClean="0"/>
              <a:t>Making </a:t>
            </a:r>
            <a:r>
              <a:rPr lang="en-US" sz="2400" b="1" dirty="0" err="1" smtClean="0"/>
              <a:t>cONNECTIONs</a:t>
            </a:r>
            <a:r>
              <a:rPr lang="en-US" sz="2400" b="1" dirty="0" smtClean="0"/>
              <a:t>/ SCHEMA</a:t>
            </a:r>
          </a:p>
          <a:p>
            <a:r>
              <a:rPr lang="en-US" sz="2400" b="1" dirty="0" smtClean="0"/>
              <a:t>organize </a:t>
            </a:r>
            <a:r>
              <a:rPr lang="en-US" sz="2400" dirty="0" smtClean="0"/>
              <a:t>students’ learning </a:t>
            </a:r>
            <a:r>
              <a:rPr lang="en-US" sz="2400" b="1" dirty="0" smtClean="0"/>
              <a:t>from </a:t>
            </a:r>
            <a:r>
              <a:rPr lang="en-US" sz="2400" b="1" dirty="0"/>
              <a:t>parents </a:t>
            </a:r>
            <a:r>
              <a:rPr lang="en-US" sz="2400" dirty="0"/>
              <a:t>about </a:t>
            </a:r>
            <a:r>
              <a:rPr lang="en-US" sz="2400" dirty="0" smtClean="0"/>
              <a:t>topic through </a:t>
            </a:r>
            <a:br>
              <a:rPr lang="en-US" sz="2400" dirty="0" smtClean="0"/>
            </a:br>
            <a:r>
              <a:rPr lang="en-US" sz="2400" dirty="0" smtClean="0"/>
              <a:t>TEXT connections: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                 text to world, text to self, text to text</a:t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dirty="0" smtClean="0"/>
              <a:t>Build </a:t>
            </a:r>
            <a:r>
              <a:rPr lang="en-US" sz="2400" dirty="0"/>
              <a:t>on English Learners’ background knowledge using </a:t>
            </a:r>
            <a:r>
              <a:rPr lang="en-US" sz="2400" b="1" dirty="0" smtClean="0"/>
              <a:t>Questioning</a:t>
            </a:r>
            <a:r>
              <a:rPr lang="en-US" sz="2400" b="1" dirty="0"/>
              <a:t>: </a:t>
            </a:r>
            <a:r>
              <a:rPr lang="en-US" sz="2400" b="1" dirty="0" smtClean="0"/>
              <a:t>KWL</a:t>
            </a:r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920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teachers “see their students’ literacy and language abilities as substandard, they might not design their instruction in a way that target their students’ actual potential”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                                               - Lazar</a:t>
            </a:r>
            <a:r>
              <a:rPr lang="en-US" sz="2400" dirty="0"/>
              <a:t>, 2012, p.46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PONDER THIS THOUGHT</a:t>
            </a:r>
            <a:r>
              <a:rPr lang="en-US" sz="3200" dirty="0" smtClean="0"/>
              <a:t>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407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39" y="123568"/>
            <a:ext cx="11565924" cy="815546"/>
          </a:xfrm>
        </p:spPr>
        <p:txBody>
          <a:bodyPr>
            <a:normAutofit/>
          </a:bodyPr>
          <a:lstStyle/>
          <a:p>
            <a:r>
              <a:rPr lang="en-US" b="1" dirty="0" smtClean="0"/>
              <a:t>Bringing </a:t>
            </a:r>
            <a:r>
              <a:rPr lang="en-US" b="1" dirty="0" smtClean="0">
                <a:solidFill>
                  <a:srgbClr val="00B050"/>
                </a:solidFill>
              </a:rPr>
              <a:t>Prior Knowledge </a:t>
            </a:r>
            <a:r>
              <a:rPr lang="en-US" b="1" dirty="0" smtClean="0"/>
              <a:t>in (Instruction)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0639" y="939114"/>
            <a:ext cx="11788345" cy="5733535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Exemplar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Making connection</a:t>
            </a:r>
            <a:r>
              <a:rPr lang="en-US" sz="2400" dirty="0" smtClean="0"/>
              <a:t>: invite students to tell </a:t>
            </a:r>
            <a:r>
              <a:rPr lang="en-US" sz="2400" b="1" dirty="0" smtClean="0"/>
              <a:t>what they know about a topic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                                      Students can write each connection on sticky notes.</a:t>
            </a:r>
            <a:br>
              <a:rPr lang="en-US" sz="2400" dirty="0" smtClean="0"/>
            </a:br>
            <a:r>
              <a:rPr lang="en-US" sz="2400" dirty="0" smtClean="0"/>
              <a:t>   </a:t>
            </a:r>
            <a:br>
              <a:rPr lang="en-US" sz="2400" dirty="0" smtClean="0"/>
            </a:br>
            <a:r>
              <a:rPr lang="en-US" sz="2400" dirty="0" smtClean="0"/>
              <a:t>(1)  ESL students make “</a:t>
            </a:r>
            <a:r>
              <a:rPr lang="en-US" sz="2400" i="1" dirty="0" smtClean="0"/>
              <a:t>text to </a:t>
            </a:r>
            <a:r>
              <a:rPr lang="en-US" sz="2400" b="1" i="1" dirty="0" smtClean="0"/>
              <a:t>world</a:t>
            </a:r>
            <a:r>
              <a:rPr lang="en-US" sz="2400" i="1" dirty="0" smtClean="0"/>
              <a:t> Connection”</a:t>
            </a:r>
          </a:p>
          <a:p>
            <a:r>
              <a:rPr lang="en-US" sz="2400" i="1" dirty="0" smtClean="0"/>
              <a:t>        </a:t>
            </a:r>
            <a:r>
              <a:rPr lang="en-US" sz="2400" dirty="0" smtClean="0"/>
              <a:t>“ I know there was a volcano in El Salvador in 19---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(2)   </a:t>
            </a:r>
            <a:r>
              <a:rPr lang="en-US" sz="2400" dirty="0" err="1" smtClean="0"/>
              <a:t>Esl</a:t>
            </a:r>
            <a:r>
              <a:rPr lang="en-US" sz="2400" dirty="0" smtClean="0"/>
              <a:t> students make “</a:t>
            </a:r>
            <a:r>
              <a:rPr lang="en-US" sz="2400" i="1" dirty="0" smtClean="0"/>
              <a:t>Text to </a:t>
            </a:r>
            <a:r>
              <a:rPr lang="en-US" sz="2400" b="1" i="1" dirty="0" smtClean="0"/>
              <a:t>Self </a:t>
            </a:r>
            <a:r>
              <a:rPr lang="en-US" sz="2400" i="1" dirty="0" smtClean="0"/>
              <a:t>Connection</a:t>
            </a:r>
            <a:r>
              <a:rPr lang="en-US" sz="2400" dirty="0" smtClean="0"/>
              <a:t>”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/>
              <a:t> </a:t>
            </a:r>
            <a:r>
              <a:rPr lang="en-US" sz="2400" dirty="0" smtClean="0"/>
              <a:t>      “  My mom saw a volcano in her country. </a:t>
            </a:r>
            <a:br>
              <a:rPr lang="en-US" sz="2400" dirty="0" smtClean="0"/>
            </a:br>
            <a:r>
              <a:rPr lang="en-US" sz="2400" dirty="0" smtClean="0"/>
              <a:t>             There was a lot of dust.”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b="1" dirty="0" smtClean="0"/>
              <a:t>Purpose</a:t>
            </a:r>
            <a:r>
              <a:rPr lang="en-US" sz="2400" dirty="0" smtClean="0"/>
              <a:t>: Students will operate as </a:t>
            </a:r>
            <a:r>
              <a:rPr lang="en-US" sz="2400" b="1" i="1" dirty="0" smtClean="0"/>
              <a:t>experts</a:t>
            </a:r>
            <a:r>
              <a:rPr lang="en-US" sz="2400" dirty="0" smtClean="0"/>
              <a:t> about the topics.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112" y="3805881"/>
            <a:ext cx="3016451" cy="229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557" y="284205"/>
            <a:ext cx="11257005" cy="827903"/>
          </a:xfrm>
        </p:spPr>
        <p:txBody>
          <a:bodyPr/>
          <a:lstStyle/>
          <a:p>
            <a:r>
              <a:rPr lang="en-US" b="1" dirty="0" smtClean="0"/>
              <a:t>Bringing </a:t>
            </a:r>
            <a:r>
              <a:rPr lang="en-US" b="1" dirty="0" smtClean="0">
                <a:solidFill>
                  <a:srgbClr val="00B050"/>
                </a:solidFill>
              </a:rPr>
              <a:t>Prior knowledge </a:t>
            </a:r>
            <a:r>
              <a:rPr lang="en-US" b="1" dirty="0" smtClean="0"/>
              <a:t>in instruction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98" y="1482812"/>
            <a:ext cx="2635253" cy="593123"/>
          </a:xfrm>
        </p:spPr>
        <p:txBody>
          <a:bodyPr/>
          <a:lstStyle/>
          <a:p>
            <a:r>
              <a:rPr lang="en-US" b="1" dirty="0" smtClean="0"/>
              <a:t>Know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293298" y="2587926"/>
            <a:ext cx="2846717" cy="4109436"/>
          </a:xfrm>
        </p:spPr>
        <p:txBody>
          <a:bodyPr/>
          <a:lstStyle/>
          <a:p>
            <a:r>
              <a:rPr lang="en-US" sz="2000" b="1" dirty="0" smtClean="0"/>
              <a:t> Text </a:t>
            </a:r>
            <a:r>
              <a:rPr lang="en-US" sz="2000" b="1" dirty="0" smtClean="0"/>
              <a:t>to World</a:t>
            </a:r>
          </a:p>
          <a:p>
            <a:r>
              <a:rPr lang="en-US" dirty="0" smtClean="0"/>
              <a:t>             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000" b="1" dirty="0" smtClean="0"/>
              <a:t>Text to Self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b="1" dirty="0" smtClean="0"/>
              <a:t>Text to Text</a:t>
            </a:r>
            <a:endParaRPr lang="en-US" sz="2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8369" y="1482812"/>
            <a:ext cx="2697269" cy="593123"/>
          </a:xfrm>
        </p:spPr>
        <p:txBody>
          <a:bodyPr/>
          <a:lstStyle/>
          <a:p>
            <a:r>
              <a:rPr lang="en-US" b="1" dirty="0" smtClean="0"/>
              <a:t>Want to know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4014119" y="2587926"/>
            <a:ext cx="3456356" cy="3862302"/>
          </a:xfrm>
        </p:spPr>
        <p:txBody>
          <a:bodyPr>
            <a:noAutofit/>
          </a:bodyPr>
          <a:lstStyle/>
          <a:p>
            <a:r>
              <a:rPr lang="en-US" sz="2000" b="1" i="1" dirty="0" smtClean="0"/>
              <a:t>Questioning the Known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(Bryan, 1998)</a:t>
            </a:r>
            <a:endParaRPr lang="en-US" sz="2000" dirty="0"/>
          </a:p>
          <a:p>
            <a:r>
              <a:rPr lang="en-US" sz="2000" dirty="0" smtClean="0"/>
              <a:t>Have students </a:t>
            </a:r>
            <a:r>
              <a:rPr lang="en-US" sz="2000" b="1" dirty="0" smtClean="0"/>
              <a:t>question the known information</a:t>
            </a:r>
            <a:r>
              <a:rPr lang="en-US" sz="2000" dirty="0" smtClean="0"/>
              <a:t> learned from their Parents</a:t>
            </a:r>
          </a:p>
          <a:p>
            <a:endParaRPr lang="en-US" sz="2000" dirty="0"/>
          </a:p>
          <a:p>
            <a:r>
              <a:rPr lang="en-US" sz="2000" dirty="0" smtClean="0"/>
              <a:t>This strategy encourages Higher level thinking and inquiry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597318" y="1482812"/>
            <a:ext cx="2478999" cy="593123"/>
          </a:xfrm>
        </p:spPr>
        <p:txBody>
          <a:bodyPr/>
          <a:lstStyle/>
          <a:p>
            <a:r>
              <a:rPr lang="en-US" b="1" dirty="0" smtClean="0"/>
              <a:t>Learned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8254313" y="2587926"/>
            <a:ext cx="3385751" cy="4109435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sTUDENTS</a:t>
            </a:r>
            <a:r>
              <a:rPr lang="en-US" sz="2000" dirty="0" smtClean="0"/>
              <a:t> </a:t>
            </a:r>
            <a:r>
              <a:rPr lang="en-US" sz="2000" b="1" dirty="0" smtClean="0"/>
              <a:t>COMPARE</a:t>
            </a:r>
            <a:r>
              <a:rPr lang="en-US" sz="2000" dirty="0" smtClean="0"/>
              <a:t> THEIR </a:t>
            </a:r>
            <a:r>
              <a:rPr lang="en-US" sz="2000" b="1" dirty="0" smtClean="0"/>
              <a:t>LEARNING FROM HOME </a:t>
            </a:r>
            <a:r>
              <a:rPr lang="en-US" sz="2000" dirty="0" smtClean="0"/>
              <a:t>TO </a:t>
            </a:r>
            <a:r>
              <a:rPr lang="en-US" sz="2000" b="1" dirty="0" smtClean="0"/>
              <a:t>NEW LEARNING </a:t>
            </a:r>
            <a:r>
              <a:rPr lang="en-US" sz="2000" dirty="0" smtClean="0"/>
              <a:t>IN THE CLASS 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0" y="3042791"/>
            <a:ext cx="1347512" cy="1157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30" y="4737181"/>
            <a:ext cx="1347512" cy="1133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18" y="4324370"/>
            <a:ext cx="2784815" cy="230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7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18925" y="-1366827"/>
            <a:ext cx="6626031" cy="9823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09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80067" y="-376612"/>
            <a:ext cx="6610374" cy="77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0240" y="-484943"/>
            <a:ext cx="6610865" cy="7877317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34838" y="5664968"/>
            <a:ext cx="86264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85" y="224287"/>
            <a:ext cx="6494525" cy="632479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449238" y="2467155"/>
            <a:ext cx="7591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604513" y="5658928"/>
            <a:ext cx="759125" cy="69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84" y="203820"/>
            <a:ext cx="7636475" cy="6419401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52091" y="3594628"/>
            <a:ext cx="96615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3" y="704334"/>
            <a:ext cx="10834776" cy="581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8" y="407434"/>
            <a:ext cx="10875111" cy="631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41540"/>
            <a:ext cx="10364451" cy="112143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Language</a:t>
            </a:r>
            <a:r>
              <a:rPr lang="en-US" b="1" dirty="0" smtClean="0"/>
              <a:t> </a:t>
            </a:r>
            <a:r>
              <a:rPr lang="en-US" b="1" dirty="0"/>
              <a:t>in </a:t>
            </a:r>
            <a:r>
              <a:rPr lang="en-US" b="1" dirty="0" smtClean="0"/>
              <a:t>Content Teaching</a:t>
            </a:r>
            <a:br>
              <a:rPr lang="en-US" b="1" dirty="0" smtClean="0"/>
            </a:br>
            <a:r>
              <a:rPr lang="en-US" b="1" i="1" dirty="0" smtClean="0"/>
              <a:t>GUIDING PRINCIPLES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574" y="1552755"/>
            <a:ext cx="11240918" cy="503339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400" dirty="0" smtClean="0"/>
              <a:t>crucial </a:t>
            </a:r>
            <a:r>
              <a:rPr lang="en-US" sz="2400" dirty="0"/>
              <a:t>application for reading skills is to learn </a:t>
            </a:r>
            <a:r>
              <a:rPr lang="en-US" sz="2400" b="1" dirty="0"/>
              <a:t>new concepts and develop new knowledge across a range of content </a:t>
            </a:r>
            <a:r>
              <a:rPr lang="en-US" sz="2400" b="1" dirty="0" smtClean="0"/>
              <a:t>areas.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sz="2400" b="1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400" dirty="0" smtClean="0"/>
              <a:t>IN order to plan for effective instruction, educators must have a clear </a:t>
            </a:r>
            <a:r>
              <a:rPr lang="en-US" sz="2400" b="1" dirty="0" smtClean="0"/>
              <a:t>understanding of the specific sources of difficulty </a:t>
            </a:r>
            <a:r>
              <a:rPr lang="en-US" sz="2400" dirty="0" smtClean="0"/>
              <a:t>or weakness for individual students and groups of students.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400" dirty="0" smtClean="0"/>
              <a:t>ELLS often </a:t>
            </a:r>
            <a:r>
              <a:rPr lang="en-US" sz="2400" b="1" dirty="0" smtClean="0"/>
              <a:t>lack the academic language </a:t>
            </a:r>
            <a:r>
              <a:rPr lang="en-US" sz="2400" dirty="0" smtClean="0"/>
              <a:t>necessary for comprehending and analyzing text.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400" dirty="0" smtClean="0"/>
              <a:t>THE GREAT MAJORITY of ELLs EXPERIENCING READING DIFFICULTIES Struggle with the skills related to </a:t>
            </a:r>
            <a:r>
              <a:rPr lang="en-US" sz="2400" b="1" dirty="0" smtClean="0"/>
              <a:t>fluency, vocabulary, </a:t>
            </a:r>
            <a:r>
              <a:rPr lang="en-US" sz="2400" b="1" smtClean="0"/>
              <a:t>and comprehension.</a:t>
            </a:r>
            <a:endParaRPr lang="en-US" sz="24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400" dirty="0"/>
              <a:t>when planning instruction and intervention, there is a need to </a:t>
            </a:r>
            <a:r>
              <a:rPr lang="en-US" sz="2400" b="1" dirty="0"/>
              <a:t>consider the function</a:t>
            </a:r>
            <a:r>
              <a:rPr lang="en-US" sz="2400" dirty="0"/>
              <a:t> of the </a:t>
            </a:r>
            <a:r>
              <a:rPr lang="en-US" sz="2400" dirty="0" smtClean="0"/>
              <a:t>instruction.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34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2" cy="1210962"/>
          </a:xfrm>
        </p:spPr>
        <p:txBody>
          <a:bodyPr/>
          <a:lstStyle/>
          <a:p>
            <a:r>
              <a:rPr lang="en-US" b="1" dirty="0" smtClean="0"/>
              <a:t>Statement of the problem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1210963"/>
            <a:ext cx="3296409" cy="444842"/>
          </a:xfrm>
        </p:spPr>
        <p:txBody>
          <a:bodyPr/>
          <a:lstStyle/>
          <a:p>
            <a:r>
              <a:rPr lang="en-US" b="1" dirty="0" smtClean="0"/>
              <a:t>Literacy Standards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1655805"/>
            <a:ext cx="3296409" cy="4520708"/>
          </a:xfrm>
        </p:spPr>
        <p:txBody>
          <a:bodyPr>
            <a:normAutofit fontScale="25000" lnSpcReduction="20000"/>
          </a:bodyPr>
          <a:lstStyle/>
          <a:p>
            <a:r>
              <a:rPr lang="en-US" sz="2000" dirty="0"/>
              <a:t>  </a:t>
            </a:r>
          </a:p>
          <a:p>
            <a:pPr lvl="0"/>
            <a:r>
              <a:rPr lang="en-US" sz="8000" dirty="0"/>
              <a:t>school </a:t>
            </a:r>
            <a:r>
              <a:rPr lang="en-US" sz="8000" b="1" dirty="0"/>
              <a:t>literacy standards</a:t>
            </a:r>
            <a:r>
              <a:rPr lang="en-US" sz="8000" dirty="0"/>
              <a:t> are shaped around the language and experiences of </a:t>
            </a:r>
            <a:r>
              <a:rPr lang="en-US" sz="8000" b="1" dirty="0"/>
              <a:t>mainstream middleclass </a:t>
            </a:r>
            <a:r>
              <a:rPr lang="en-US" sz="8000" dirty="0"/>
              <a:t>families (</a:t>
            </a:r>
            <a:r>
              <a:rPr lang="en-US" sz="8000" b="1" dirty="0"/>
              <a:t>Lazar, 2012</a:t>
            </a:r>
            <a:r>
              <a:rPr lang="en-US" sz="8000" dirty="0" smtClean="0"/>
              <a:t>).</a:t>
            </a:r>
            <a:br>
              <a:rPr lang="en-US" sz="8000" dirty="0" smtClean="0"/>
            </a:br>
            <a:endParaRPr lang="en-US" sz="8000" dirty="0"/>
          </a:p>
          <a:p>
            <a:pPr lvl="0"/>
            <a:r>
              <a:rPr lang="en-US" sz="8000" b="1" dirty="0" smtClean="0"/>
              <a:t>skills </a:t>
            </a:r>
            <a:r>
              <a:rPr lang="en-US" sz="8000" dirty="0" smtClean="0"/>
              <a:t>connected with these standards </a:t>
            </a:r>
            <a:r>
              <a:rPr lang="en-US" sz="8000" b="1" dirty="0" smtClean="0"/>
              <a:t>may </a:t>
            </a:r>
            <a:r>
              <a:rPr lang="en-US" sz="8000" b="1" dirty="0"/>
              <a:t>not be evident </a:t>
            </a:r>
            <a:r>
              <a:rPr lang="en-US" sz="8000" dirty="0"/>
              <a:t>in the literacy practices of students who are not from middleclass </a:t>
            </a:r>
            <a:r>
              <a:rPr lang="en-US" sz="8000" dirty="0" smtClean="0"/>
              <a:t>homes.</a:t>
            </a:r>
            <a:endParaRPr lang="en-US" sz="8000" dirty="0"/>
          </a:p>
          <a:p>
            <a:endParaRPr lang="en-US" sz="8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1210963"/>
            <a:ext cx="3301828" cy="444842"/>
          </a:xfrm>
        </p:spPr>
        <p:txBody>
          <a:bodyPr/>
          <a:lstStyle/>
          <a:p>
            <a:r>
              <a:rPr lang="en-US" b="1" dirty="0" smtClean="0"/>
              <a:t>Immigrant students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9"/>
          </p:nvPr>
        </p:nvSpPr>
        <p:spPr>
          <a:xfrm>
            <a:off x="4441348" y="1655806"/>
            <a:ext cx="3303352" cy="413539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000" dirty="0" smtClean="0"/>
              <a:t>NEWLY ARRIVED IMMIGRANT STUDENTS OFTEN HAVE A </a:t>
            </a:r>
            <a:r>
              <a:rPr lang="en-US" sz="2000" b="1" dirty="0" smtClean="0"/>
              <a:t>SILENT PERIOD.</a:t>
            </a:r>
            <a:endParaRPr lang="en-US" sz="2000" b="1" dirty="0"/>
          </a:p>
          <a:p>
            <a:r>
              <a:rPr lang="en-US" sz="2000" dirty="0" smtClean="0"/>
              <a:t>Teachers may view </a:t>
            </a:r>
            <a:r>
              <a:rPr lang="en-US" sz="2000" dirty="0"/>
              <a:t>silence from their immigrant students as </a:t>
            </a:r>
            <a:r>
              <a:rPr lang="en-US" sz="2000" b="1" dirty="0"/>
              <a:t>ignorance</a:t>
            </a:r>
            <a:r>
              <a:rPr lang="en-US" sz="2000" dirty="0"/>
              <a:t> (</a:t>
            </a:r>
            <a:r>
              <a:rPr lang="en-US" sz="2000" b="1" dirty="0"/>
              <a:t>Heath, 2010</a:t>
            </a:r>
            <a:r>
              <a:rPr lang="en-US" sz="2000" dirty="0"/>
              <a:t>).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973298" y="1210963"/>
            <a:ext cx="3300681" cy="444842"/>
          </a:xfrm>
        </p:spPr>
        <p:txBody>
          <a:bodyPr/>
          <a:lstStyle/>
          <a:p>
            <a:r>
              <a:rPr lang="en-US" b="1" dirty="0" smtClean="0"/>
              <a:t>Divide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0"/>
          </p:nvPr>
        </p:nvSpPr>
        <p:spPr>
          <a:xfrm>
            <a:off x="7973173" y="1655806"/>
            <a:ext cx="3305053" cy="4135394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000" dirty="0" smtClean="0"/>
              <a:t>Teachers still are unsure about how to work effectively with </a:t>
            </a:r>
            <a:r>
              <a:rPr lang="en-US" sz="2000" dirty="0" err="1" smtClean="0"/>
              <a:t>english</a:t>
            </a:r>
            <a:r>
              <a:rPr lang="en-US" sz="2000" dirty="0" smtClean="0"/>
              <a:t> learners. </a:t>
            </a:r>
          </a:p>
          <a:p>
            <a:endParaRPr lang="en-US" sz="2000" dirty="0" smtClean="0"/>
          </a:p>
          <a:p>
            <a:r>
              <a:rPr lang="en-US" sz="2000" dirty="0" smtClean="0"/>
              <a:t>there </a:t>
            </a:r>
            <a:r>
              <a:rPr lang="en-US" sz="2000" dirty="0"/>
              <a:t>can be a divide between students’ </a:t>
            </a:r>
            <a:r>
              <a:rPr lang="en-US" sz="2000" i="1" dirty="0"/>
              <a:t>in school</a:t>
            </a:r>
            <a:r>
              <a:rPr lang="en-US" sz="2000" dirty="0"/>
              <a:t> and </a:t>
            </a:r>
            <a:r>
              <a:rPr lang="en-US" sz="2000" i="1" dirty="0"/>
              <a:t>out of school</a:t>
            </a:r>
            <a:r>
              <a:rPr lang="en-US" sz="2000" dirty="0"/>
              <a:t> literacy practices.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20771"/>
            <a:ext cx="10364451" cy="1449237"/>
          </a:xfrm>
        </p:spPr>
        <p:txBody>
          <a:bodyPr>
            <a:normAutofit/>
          </a:bodyPr>
          <a:lstStyle/>
          <a:p>
            <a:r>
              <a:rPr lang="en-US" b="1" dirty="0"/>
              <a:t>Incorporating </a:t>
            </a:r>
            <a:r>
              <a:rPr lang="en-US" b="1" i="1" dirty="0">
                <a:solidFill>
                  <a:srgbClr val="00B050"/>
                </a:solidFill>
              </a:rPr>
              <a:t>Language</a:t>
            </a:r>
            <a:r>
              <a:rPr lang="en-US" b="1" dirty="0"/>
              <a:t> in </a:t>
            </a:r>
            <a:r>
              <a:rPr lang="en-US" b="1" dirty="0" smtClean="0"/>
              <a:t>SPED INSTRUCTONAL METHODS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1102" y="1759790"/>
            <a:ext cx="10938294" cy="488255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STUDENTS ARE INTRODUCED TO </a:t>
            </a:r>
            <a:r>
              <a:rPr lang="en-US" sz="2600" b="1" dirty="0" smtClean="0"/>
              <a:t>THE SIOP MODEL </a:t>
            </a:r>
            <a:r>
              <a:rPr lang="en-US" sz="2600" dirty="0" smtClean="0"/>
              <a:t>BY ADDRESSING THE NEEDS OF ELLS THROUGH A </a:t>
            </a:r>
            <a:r>
              <a:rPr lang="en-US" sz="2600" b="1" dirty="0" smtClean="0"/>
              <a:t>SPED INSTRUCTIONAL METHODS </a:t>
            </a:r>
            <a:r>
              <a:rPr lang="en-US" sz="2600" dirty="0" smtClean="0"/>
              <a:t>COURSE.</a:t>
            </a:r>
          </a:p>
          <a:p>
            <a:r>
              <a:rPr lang="en-US" sz="2600" dirty="0" smtClean="0"/>
              <a:t>STUDENTS  EXAMINE WAYS OF ADDRESSING THE </a:t>
            </a:r>
            <a:r>
              <a:rPr lang="en-US" sz="2600" b="1" dirty="0" smtClean="0"/>
              <a:t>LANGUAGE</a:t>
            </a:r>
            <a:r>
              <a:rPr lang="en-US" sz="2600" dirty="0" smtClean="0"/>
              <a:t> NEEDS OF </a:t>
            </a:r>
            <a:r>
              <a:rPr lang="en-US" sz="2600" b="1" dirty="0" smtClean="0"/>
              <a:t>ELLS WITH HIGH INCIDENCE DISABILTIES.</a:t>
            </a:r>
          </a:p>
          <a:p>
            <a:r>
              <a:rPr lang="en-US" sz="2600" dirty="0" smtClean="0"/>
              <a:t>STUDENTS HAVE THE OPPORTUNITY TO WRITE </a:t>
            </a:r>
            <a:r>
              <a:rPr lang="en-US" sz="2600" b="1" dirty="0" smtClean="0"/>
              <a:t>LANGUAGE OBJECTIVES </a:t>
            </a:r>
            <a:r>
              <a:rPr lang="en-US" sz="2600" dirty="0" smtClean="0"/>
              <a:t>FOR VARIOUS CONTENT-SPECIFIC ASSIGNMENTS, E.G. MATH, SPELLING, SOCIAL STUDIES, READING, ETC. </a:t>
            </a:r>
          </a:p>
          <a:p>
            <a:r>
              <a:rPr lang="en-US" sz="2600" dirty="0" smtClean="0"/>
              <a:t>STUDENTS ARE GIVEN OPPORTUNTIIES TO </a:t>
            </a:r>
            <a:r>
              <a:rPr lang="en-US" sz="2600" b="1" dirty="0" smtClean="0"/>
              <a:t>DISCUSS AND DEVELOP </a:t>
            </a:r>
            <a:r>
              <a:rPr lang="en-US" sz="2600" dirty="0" smtClean="0"/>
              <a:t>WAYS THAT THEY CAN ADDRESS THE LANGUAGE NEEDS OF ELLS IN THEIR SPED FIELD PLACEMENTS. </a:t>
            </a: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55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07034"/>
            <a:ext cx="10364452" cy="793630"/>
          </a:xfrm>
        </p:spPr>
        <p:txBody>
          <a:bodyPr/>
          <a:lstStyle/>
          <a:p>
            <a:r>
              <a:rPr lang="en-US" b="1" dirty="0" smtClean="0"/>
              <a:t>IMPLEMENTATION: </a:t>
            </a:r>
            <a:r>
              <a:rPr lang="en-US" b="1" dirty="0" smtClean="0">
                <a:solidFill>
                  <a:srgbClr val="00B050"/>
                </a:solidFill>
              </a:rPr>
              <a:t>Language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83079" y="1138688"/>
            <a:ext cx="3729671" cy="845387"/>
          </a:xfrm>
        </p:spPr>
        <p:txBody>
          <a:bodyPr/>
          <a:lstStyle/>
          <a:p>
            <a:r>
              <a:rPr lang="en-US" b="1" dirty="0" smtClean="0"/>
              <a:t>CULTURALLY RESPONSIVE TEACHING PRACTICES 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5"/>
          </p:nvPr>
        </p:nvSpPr>
        <p:spPr>
          <a:xfrm>
            <a:off x="310551" y="2156604"/>
            <a:ext cx="3398807" cy="4433977"/>
          </a:xfrm>
        </p:spPr>
        <p:txBody>
          <a:bodyPr>
            <a:normAutofit fontScale="25000" lnSpcReduction="20000"/>
          </a:bodyPr>
          <a:lstStyle/>
          <a:p>
            <a:pPr marL="285750" indent="-285750" algn="l">
              <a:buFont typeface="Arial" charset="0"/>
              <a:buChar char="•"/>
            </a:pPr>
            <a:r>
              <a:rPr lang="en-US" sz="8000" dirty="0" smtClean="0"/>
              <a:t>CONSIDER WAYS OF INCORPORATING CULTURE AND L1 IN TEACHING PRACTICES 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8000" dirty="0" smtClean="0"/>
              <a:t>DEVELOPING AN INCLUSIVE LEARNING ENVIRONMENT THROUGH THE USE OF INSTRUCTIONAL STRATEGIES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8000" dirty="0" smtClean="0"/>
              <a:t>INCLUDE OPPORUTTNIES FOR  CULTURAL HERITAGE TO BE INCORPORATED IN THE LEARNING EXPERIENCES </a:t>
            </a:r>
          </a:p>
          <a:p>
            <a:pPr marL="285750" indent="-285750" algn="l">
              <a:buFont typeface="Arial" charset="0"/>
              <a:buChar char="•"/>
            </a:pPr>
            <a:endParaRPr lang="en-US" sz="18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1000664"/>
            <a:ext cx="3291521" cy="983411"/>
          </a:xfrm>
        </p:spPr>
        <p:txBody>
          <a:bodyPr/>
          <a:lstStyle/>
          <a:p>
            <a:r>
              <a:rPr lang="en-US" b="1" dirty="0" smtClean="0"/>
              <a:t>MULTICULTURAL AWARENSS 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6"/>
          </p:nvPr>
        </p:nvSpPr>
        <p:spPr>
          <a:xfrm>
            <a:off x="4441349" y="2367093"/>
            <a:ext cx="3046380" cy="3424107"/>
          </a:xfrm>
        </p:spPr>
        <p:txBody>
          <a:bodyPr>
            <a:normAutofit/>
          </a:bodyPr>
          <a:lstStyle/>
          <a:p>
            <a:pPr marL="285750" indent="-285750" algn="l">
              <a:buFont typeface="Arial" charset="0"/>
              <a:buChar char="•"/>
            </a:pPr>
            <a:r>
              <a:rPr lang="en-US" sz="2000" dirty="0" smtClean="0"/>
              <a:t>INVOLVING ALL STUDENTS IN LEARNING 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2000" dirty="0" smtClean="0"/>
              <a:t>LESSON MATERIALS AND INSTRUCTIONAL STRATEGIES 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2000" dirty="0" smtClean="0"/>
              <a:t>LESSON DELIVERY </a:t>
            </a:r>
          </a:p>
          <a:p>
            <a:pPr marL="285750" indent="-285750" algn="l">
              <a:buFont typeface="Arial" charset="0"/>
              <a:buChar char="•"/>
            </a:pP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7"/>
          </p:nvPr>
        </p:nvSpPr>
        <p:spPr>
          <a:xfrm>
            <a:off x="7973298" y="2191109"/>
            <a:ext cx="3304928" cy="4399472"/>
          </a:xfrm>
        </p:spPr>
        <p:txBody>
          <a:bodyPr>
            <a:noAutofit/>
          </a:bodyPr>
          <a:lstStyle/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/>
              <a:t>SPED AND LANGUAGE NEEDS 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/>
              <a:t>CONTENT OBJECTIVES AND LANGUAGE OBJECTIVES 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000" dirty="0" smtClean="0"/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/>
              <a:t>IDENTIFICATION OF WAYS STUDENTS CAN SUPPORT LANGUAGE DEVELOPMENT IN THEIR ELL/SPED POPULATION IN THEIR FIELD PLACEMENTS 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000" dirty="0" smtClean="0"/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/>
              <a:t>ADDRESS MULTIPLE CONTENT AREAS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973297" y="1000664"/>
            <a:ext cx="3775879" cy="983411"/>
          </a:xfrm>
        </p:spPr>
        <p:txBody>
          <a:bodyPr/>
          <a:lstStyle/>
          <a:p>
            <a:r>
              <a:rPr lang="en-US" b="1" dirty="0" smtClean="0"/>
              <a:t>STUDENT LANGUAGE NEEDS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14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414069"/>
            <a:ext cx="10364451" cy="56934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Language </a:t>
            </a:r>
            <a:r>
              <a:rPr lang="en-US" b="1" dirty="0" smtClean="0"/>
              <a:t>GOALS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59789"/>
            <a:ext cx="10973426" cy="4502987"/>
          </a:xfrm>
        </p:spPr>
        <p:txBody>
          <a:bodyPr>
            <a:normAutofit fontScale="850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3300" dirty="0" smtClean="0"/>
              <a:t>MAKING CONTENT </a:t>
            </a:r>
            <a:r>
              <a:rPr lang="en-US" sz="3300" dirty="0" err="1" smtClean="0"/>
              <a:t>COMPREHENsIBLE</a:t>
            </a:r>
            <a:r>
              <a:rPr lang="en-US" sz="3300" dirty="0" smtClean="0"/>
              <a:t> FOR </a:t>
            </a:r>
            <a:r>
              <a:rPr lang="en-US" sz="3300" b="1" dirty="0" smtClean="0"/>
              <a:t>ALL LEARNERS</a:t>
            </a:r>
            <a:br>
              <a:rPr lang="en-US" sz="3300" b="1" dirty="0" smtClean="0"/>
            </a:br>
            <a:r>
              <a:rPr lang="en-US" sz="3300" b="1" dirty="0" smtClean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3300" b="1" dirty="0" smtClean="0"/>
              <a:t>DEVELOPING ACADEMIC LANGUAGE </a:t>
            </a:r>
            <a:r>
              <a:rPr lang="en-US" sz="3300" dirty="0" smtClean="0"/>
              <a:t>AS IT PERTAINS TO SUBJECT </a:t>
            </a:r>
            <a:br>
              <a:rPr lang="en-US" sz="3300" dirty="0" smtClean="0"/>
            </a:br>
            <a:endParaRPr lang="en-US" sz="33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3300" dirty="0" smtClean="0"/>
              <a:t>INTEGRATION OF THE </a:t>
            </a:r>
            <a:r>
              <a:rPr lang="en-US" sz="3300" b="1" dirty="0" smtClean="0"/>
              <a:t>EIGHT COMPONENTS OF SIOP MODEL</a:t>
            </a:r>
            <a:r>
              <a:rPr lang="en-US" sz="3300" dirty="0" smtClean="0"/>
              <a:t>, I.E., LESSON PREPARATION, BUILDING BACKGROUND KNOWLEDGE, COMPREHENSIBLE INPUT, STRATEGIES, INTERACTION, PRACTICE AND APPLCIATION, LESSON DELIVIER, REVIEW AND ASSESSMENT.</a:t>
            </a:r>
            <a:br>
              <a:rPr lang="en-US" sz="3300" dirty="0" smtClean="0"/>
            </a:br>
            <a:endParaRPr lang="en-US" sz="33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3300" dirty="0" err="1" smtClean="0"/>
              <a:t>IDENTIfication</a:t>
            </a:r>
            <a:r>
              <a:rPr lang="en-US" sz="3300" dirty="0" smtClean="0"/>
              <a:t> of teaching strategies 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9886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10552"/>
            <a:ext cx="10364451" cy="56934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IN-CLASS ACTIVITIES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1541" y="1035170"/>
            <a:ext cx="11818188" cy="567618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IN-CLASS DISCUSSION </a:t>
            </a:r>
            <a:r>
              <a:rPr lang="en-US" dirty="0" smtClean="0"/>
              <a:t>OF CURRENT PRACTICES </a:t>
            </a:r>
          </a:p>
          <a:p>
            <a:r>
              <a:rPr lang="en-US" b="1" dirty="0" smtClean="0"/>
              <a:t>REVIEW CONTENT DEMANDS </a:t>
            </a:r>
            <a:r>
              <a:rPr lang="en-US" dirty="0" smtClean="0"/>
              <a:t>AND EXPECTATIONS (STANDARDS)</a:t>
            </a:r>
          </a:p>
          <a:p>
            <a:r>
              <a:rPr lang="en-US" dirty="0" smtClean="0"/>
              <a:t>INDENTIFY </a:t>
            </a:r>
            <a:r>
              <a:rPr lang="en-US" b="1" dirty="0" smtClean="0"/>
              <a:t>CONTENT-SPECIFIC INSTRUCTIONAL MATERIALS </a:t>
            </a:r>
            <a:r>
              <a:rPr lang="en-US" dirty="0" smtClean="0"/>
              <a:t>THAT ARE MEANINGFUL AND RELELVANT, E.G. REALIA, MANIPULATIVES, VISUALS, ETC. </a:t>
            </a:r>
          </a:p>
          <a:p>
            <a:r>
              <a:rPr lang="en-US" dirty="0" smtClean="0"/>
              <a:t>REVIEW </a:t>
            </a:r>
            <a:r>
              <a:rPr lang="en-US" b="1" dirty="0" smtClean="0"/>
              <a:t>CONTENT-SPECIFIC INSTRUCTIONAL STRATEGIES</a:t>
            </a:r>
            <a:r>
              <a:rPr lang="en-US" dirty="0" smtClean="0"/>
              <a:t>, E.G. DEMONSTRATIONS, CONTENT-SPECIFIC LITERATURE</a:t>
            </a:r>
          </a:p>
          <a:p>
            <a:r>
              <a:rPr lang="en-US" dirty="0" smtClean="0"/>
              <a:t>ACCESS </a:t>
            </a:r>
            <a:r>
              <a:rPr lang="en-US" b="1" dirty="0" smtClean="0"/>
              <a:t>BACKGROUND KNOWLEDGE </a:t>
            </a:r>
            <a:r>
              <a:rPr lang="en-US" dirty="0" smtClean="0"/>
              <a:t>AND LINKING NEW MATERIAL TO STUDENTS’ EXPERIENCES AND BACKGROUND, PREVIOUSLY LEARNED MATERIALS, ETC.  </a:t>
            </a:r>
          </a:p>
          <a:p>
            <a:r>
              <a:rPr lang="en-US" dirty="0" smtClean="0"/>
              <a:t>WRITE </a:t>
            </a:r>
            <a:r>
              <a:rPr lang="en-US" b="1" dirty="0" smtClean="0"/>
              <a:t>CONTENT OBJECTIVES </a:t>
            </a:r>
            <a:r>
              <a:rPr lang="en-US" dirty="0" smtClean="0"/>
              <a:t>(OBSERVABLE &amp; MEASURABLE) </a:t>
            </a:r>
          </a:p>
          <a:p>
            <a:r>
              <a:rPr lang="en-US" dirty="0" smtClean="0"/>
              <a:t>WRITE </a:t>
            </a:r>
            <a:r>
              <a:rPr lang="en-US" b="1" dirty="0" smtClean="0"/>
              <a:t>LANGUAGE OBJECTIVES </a:t>
            </a:r>
          </a:p>
          <a:p>
            <a:r>
              <a:rPr lang="en-US" dirty="0" smtClean="0"/>
              <a:t>CONSIDER </a:t>
            </a:r>
            <a:r>
              <a:rPr lang="en-US" b="1" dirty="0" smtClean="0"/>
              <a:t>VOCABULARY DEVELOPMENT</a:t>
            </a:r>
            <a:r>
              <a:rPr lang="en-US" dirty="0" smtClean="0"/>
              <a:t>, METACOGNITIVE STRATEGIES, ETC. </a:t>
            </a:r>
          </a:p>
          <a:p>
            <a:r>
              <a:rPr lang="en-US" dirty="0" smtClean="0"/>
              <a:t>WRITE </a:t>
            </a:r>
            <a:r>
              <a:rPr lang="en-US" b="1" dirty="0" smtClean="0"/>
              <a:t>INSTRUCTIONAL STRATEGIES </a:t>
            </a:r>
            <a:r>
              <a:rPr lang="en-US" dirty="0" smtClean="0"/>
              <a:t>THAT ARE </a:t>
            </a:r>
            <a:r>
              <a:rPr lang="en-US" b="1" dirty="0" smtClean="0"/>
              <a:t>ALIGNED WITH CONTENT AND LANGUAGE </a:t>
            </a:r>
            <a:r>
              <a:rPr lang="en-US" dirty="0" smtClean="0"/>
              <a:t>OBJECTIVES</a:t>
            </a:r>
          </a:p>
          <a:p>
            <a:r>
              <a:rPr lang="en-US" dirty="0" smtClean="0"/>
              <a:t>REFLECT ON </a:t>
            </a:r>
            <a:r>
              <a:rPr lang="en-US" b="1" dirty="0" smtClean="0"/>
              <a:t>FIELD PLACEMENT EXPERIENCES </a:t>
            </a:r>
            <a:r>
              <a:rPr lang="en-US" dirty="0" smtClean="0"/>
              <a:t>(SKILLS, TECHNIQUES, NECESSARY LEARNING STATETGIES, SCAFFOLDING,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27805"/>
            <a:ext cx="10364451" cy="672859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6613" y="1414731"/>
            <a:ext cx="11607282" cy="52100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participants </a:t>
            </a:r>
            <a:r>
              <a:rPr lang="en-US" sz="2800" dirty="0"/>
              <a:t>of the session will engage in the </a:t>
            </a:r>
            <a:r>
              <a:rPr lang="en-US" sz="2800" b="1" dirty="0"/>
              <a:t>Culturally Relevant Content Mapping </a:t>
            </a:r>
            <a:r>
              <a:rPr lang="en-US" sz="2800" dirty="0"/>
              <a:t>of a chosen unit.</a:t>
            </a:r>
          </a:p>
          <a:p>
            <a:r>
              <a:rPr lang="en-US" sz="2800" dirty="0"/>
              <a:t> After briefly reviewing the </a:t>
            </a:r>
            <a:r>
              <a:rPr lang="en-US" sz="2800" dirty="0" smtClean="0"/>
              <a:t>standards, </a:t>
            </a:r>
            <a:r>
              <a:rPr lang="en-US" sz="2800" dirty="0"/>
              <a:t>participants will select from a </a:t>
            </a:r>
            <a:r>
              <a:rPr lang="en-US" sz="2800" b="1" dirty="0"/>
              <a:t>menu</a:t>
            </a:r>
            <a:r>
              <a:rPr lang="en-US" sz="2800" dirty="0"/>
              <a:t> of </a:t>
            </a:r>
            <a:r>
              <a:rPr lang="en-US" sz="2800" b="1" dirty="0"/>
              <a:t>language </a:t>
            </a:r>
            <a:r>
              <a:rPr lang="en-US" sz="2800" dirty="0"/>
              <a:t>or</a:t>
            </a:r>
            <a:r>
              <a:rPr lang="en-US" sz="2800" b="1" dirty="0"/>
              <a:t> prior knowledge </a:t>
            </a:r>
            <a:r>
              <a:rPr lang="en-US" sz="2800" dirty="0"/>
              <a:t>ideas to build a mini unit. </a:t>
            </a:r>
            <a:endParaRPr lang="en-US" sz="2800" dirty="0" smtClean="0"/>
          </a:p>
          <a:p>
            <a:r>
              <a:rPr lang="en-US" sz="2800" dirty="0" err="1" smtClean="0"/>
              <a:t>WRITe</a:t>
            </a:r>
            <a:r>
              <a:rPr lang="en-US" sz="2800" dirty="0" smtClean="0"/>
              <a:t> </a:t>
            </a:r>
            <a:r>
              <a:rPr lang="en-US" sz="2800" b="1" dirty="0" smtClean="0"/>
              <a:t>CONTENT </a:t>
            </a:r>
            <a:r>
              <a:rPr lang="en-US" sz="2800" dirty="0" smtClean="0"/>
              <a:t>AND </a:t>
            </a:r>
            <a:r>
              <a:rPr lang="en-US" sz="2800" b="1" dirty="0" smtClean="0"/>
              <a:t>LANGUAGE OBJECTIVES </a:t>
            </a:r>
            <a:r>
              <a:rPr lang="en-US" sz="2800" dirty="0" smtClean="0"/>
              <a:t>THAT ARE OBSERVABLE AND MEASURABLE </a:t>
            </a:r>
          </a:p>
          <a:p>
            <a:r>
              <a:rPr lang="en-US" sz="2800" dirty="0" smtClean="0"/>
              <a:t>IDENTIFY STRATEGIES TO SUPPORT </a:t>
            </a:r>
            <a:r>
              <a:rPr lang="en-US" sz="2800" b="1" dirty="0" smtClean="0"/>
              <a:t>ACADEMIC LANGAUGE  </a:t>
            </a:r>
            <a:r>
              <a:rPr lang="en-US" sz="2800" dirty="0" smtClean="0"/>
              <a:t>and </a:t>
            </a:r>
            <a:r>
              <a:rPr lang="en-US" sz="2800" b="1" dirty="0" smtClean="0"/>
              <a:t>build on Prior Knowledge.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302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76045"/>
            <a:ext cx="10364452" cy="1311215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Language</a:t>
            </a:r>
            <a:r>
              <a:rPr lang="en-US" b="1" dirty="0" smtClean="0"/>
              <a:t> Station: OBJECTIVES and </a:t>
            </a:r>
            <a:r>
              <a:rPr lang="en-US" b="1" dirty="0" err="1" smtClean="0"/>
              <a:t>STRAtegIES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494" y="1932317"/>
            <a:ext cx="3136739" cy="587176"/>
          </a:xfrm>
        </p:spPr>
        <p:txBody>
          <a:bodyPr/>
          <a:lstStyle/>
          <a:p>
            <a:r>
              <a:rPr lang="en-US" b="1" dirty="0" smtClean="0"/>
              <a:t>REVIEW STANDARDS 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231494" y="2943355"/>
            <a:ext cx="2684313" cy="3595468"/>
          </a:xfrm>
        </p:spPr>
        <p:txBody>
          <a:bodyPr>
            <a:normAutofit/>
          </a:bodyPr>
          <a:lstStyle/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/>
              <a:t>IDENTIFY CONTENT STANDARD</a:t>
            </a: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r>
              <a:rPr lang="en-US" sz="2000" dirty="0" smtClean="0"/>
              <a:t>UNWRAPP </a:t>
            </a:r>
            <a:r>
              <a:rPr lang="en-US" sz="2000" dirty="0"/>
              <a:t>THE STANDARD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</a:pPr>
            <a:r>
              <a:rPr lang="en-US" sz="2000" dirty="0"/>
              <a:t>IDENTIFY THE ACTION REQUIRED OF THE LEARNER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</a:pPr>
            <a:r>
              <a:rPr lang="en-US" sz="2000" dirty="0"/>
              <a:t>IDENTIFY THE CONTENT IN THE </a:t>
            </a:r>
            <a:r>
              <a:rPr lang="en-US" sz="2000" dirty="0" smtClean="0"/>
              <a:t>STANDARDS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</a:pPr>
            <a:endParaRPr lang="en-US" sz="1800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</a:pPr>
            <a:endParaRPr lang="en-US" dirty="0" smtClean="0"/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/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4370" y="1932317"/>
            <a:ext cx="2685326" cy="587176"/>
          </a:xfrm>
        </p:spPr>
        <p:txBody>
          <a:bodyPr/>
          <a:lstStyle/>
          <a:p>
            <a:r>
              <a:rPr lang="en-US" b="1" dirty="0" smtClean="0"/>
              <a:t>WRITE CONTENT OBJECTIVES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3597622" y="2864550"/>
            <a:ext cx="2734168" cy="3829547"/>
          </a:xfrm>
        </p:spPr>
        <p:txBody>
          <a:bodyPr>
            <a:normAutofit fontScale="92500" lnSpcReduction="20000"/>
          </a:bodyPr>
          <a:lstStyle/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r>
              <a:rPr lang="en-US" sz="2200" dirty="0"/>
              <a:t>CONTENT OBJECTIVES ARE CLEARLY DEFINED (OBSERVABLE AND MEASURABLE)</a:t>
            </a: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r>
              <a:rPr lang="en-US" sz="2200" dirty="0"/>
              <a:t>DIRECTLY ALIGNED WITH THE CONTENT STANDARD</a:t>
            </a: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r>
              <a:rPr lang="en-US" sz="2200" dirty="0"/>
              <a:t>APPROPRIATE FOR TAGET GRADE LEVEL </a:t>
            </a: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r>
              <a:rPr lang="en-US" sz="2200" dirty="0"/>
              <a:t>WRITTEN FOR STUDENTS TO UNDERSTAND </a:t>
            </a:r>
            <a:r>
              <a:rPr lang="en-US" sz="2200" dirty="0" smtClean="0"/>
              <a:t>content</a:t>
            </a:r>
            <a:endParaRPr lang="en-US" sz="2200" dirty="0"/>
          </a:p>
          <a:p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993214" y="1794294"/>
            <a:ext cx="2382280" cy="725199"/>
          </a:xfrm>
        </p:spPr>
        <p:txBody>
          <a:bodyPr/>
          <a:lstStyle/>
          <a:p>
            <a:r>
              <a:rPr lang="en-US" b="1" dirty="0" smtClean="0"/>
              <a:t>WRITE LANGUAGE OBJECTIVES 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6736467" y="2943355"/>
            <a:ext cx="2925118" cy="3750742"/>
          </a:xfrm>
        </p:spPr>
        <p:txBody>
          <a:bodyPr>
            <a:normAutofit fontScale="25000" lnSpcReduction="20000"/>
          </a:bodyPr>
          <a:lstStyle/>
          <a:p>
            <a:pPr marL="285750" indent="-285750" algn="l">
              <a:buFont typeface="Arial" charset="0"/>
              <a:buChar char="•"/>
            </a:pPr>
            <a:r>
              <a:rPr lang="en-US" sz="7200" dirty="0" smtClean="0"/>
              <a:t>focuses </a:t>
            </a:r>
            <a:r>
              <a:rPr lang="en-US" sz="7200" dirty="0"/>
              <a:t>on academic language, e.g. content vocabulary, transition words, language function words, and cross-curricular </a:t>
            </a:r>
            <a:r>
              <a:rPr lang="en-US" sz="7200" dirty="0" smtClean="0"/>
              <a:t>terms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7200" dirty="0" smtClean="0"/>
              <a:t>Written using bloom’s taxonomy action verbs 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7200" dirty="0" smtClean="0"/>
              <a:t>USE HOTS (HIGHER </a:t>
            </a:r>
            <a:r>
              <a:rPr lang="en-US" sz="7200" dirty="0" err="1" smtClean="0"/>
              <a:t>ORdER</a:t>
            </a:r>
            <a:r>
              <a:rPr lang="en-US" sz="7200" dirty="0" smtClean="0"/>
              <a:t> THINKING SKILLS) </a:t>
            </a:r>
          </a:p>
          <a:p>
            <a:pPr marL="285750" indent="-285750" algn="l">
              <a:buFont typeface="Arial" charset="0"/>
              <a:buChar char="•"/>
            </a:pPr>
            <a:endParaRPr lang="en-US" dirty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9907930" y="1587260"/>
            <a:ext cx="2219218" cy="9322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4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IDENTIFY TEACHING STRATEGIES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230928" y="3095755"/>
            <a:ext cx="17385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IDENTIFY SIOP TEACHING STRATEGIES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ADDRESSES BOTH CONTENT AND LANGUAGE OBJECTIVES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424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241" y="907587"/>
            <a:ext cx="1121539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charset="0"/>
                <a:ea typeface="Calibri" charset="0"/>
                <a:cs typeface="Times New Roman" charset="0"/>
              </a:rPr>
              <a:t>Parent Interview</a:t>
            </a:r>
            <a:br>
              <a:rPr lang="en-US" b="1" dirty="0">
                <a:latin typeface="Calibri" charset="0"/>
                <a:ea typeface="Calibri" charset="0"/>
                <a:cs typeface="Times New Roman" charset="0"/>
              </a:rPr>
            </a:b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b="1" dirty="0" smtClean="0">
                <a:latin typeface="Calibri" charset="0"/>
                <a:ea typeface="Calibri" charset="0"/>
                <a:cs typeface="Times New Roman" charset="0"/>
              </a:rPr>
              <a:t>Dear Parents, </a:t>
            </a:r>
            <a:br>
              <a:rPr lang="en-US" b="1" dirty="0" smtClean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We will be doing a unit on ______________________________.</a:t>
            </a:r>
            <a:br>
              <a:rPr lang="en-US" dirty="0" smtClean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We are preparing our students to make connections to what we will learn.</a:t>
            </a:r>
            <a:br>
              <a:rPr lang="en-US" dirty="0" smtClean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Students are interviewing their parents and asking questions about the topic. </a:t>
            </a:r>
            <a:br>
              <a:rPr lang="en-US" dirty="0" smtClean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Please help to answer questions or share stories about the topic with your child.</a:t>
            </a:r>
          </a:p>
          <a:p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 </a:t>
            </a:r>
          </a:p>
          <a:p>
            <a:r>
              <a:rPr lang="en-US" b="1" dirty="0">
                <a:latin typeface="Calibri" charset="0"/>
                <a:ea typeface="Calibri" charset="0"/>
                <a:cs typeface="Times New Roman" charset="0"/>
              </a:rPr>
              <a:t>Questions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 </a:t>
            </a:r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Are/were 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there any _______________________________ in your country?  Where?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/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Have you ever seen _______________________? Tell me about it.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/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Tell me about a </a:t>
            </a:r>
            <a:r>
              <a:rPr lang="en-US" b="1" dirty="0">
                <a:latin typeface="Calibri" charset="0"/>
                <a:ea typeface="Calibri" charset="0"/>
                <a:cs typeface="Times New Roman" charset="0"/>
              </a:rPr>
              <a:t>time when 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________________________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/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What do you know about _____________________________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/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What did it </a:t>
            </a:r>
            <a:r>
              <a:rPr lang="en-US" b="1" dirty="0">
                <a:latin typeface="Calibri" charset="0"/>
                <a:ea typeface="Calibri" charset="0"/>
                <a:cs typeface="Times New Roman" charset="0"/>
              </a:rPr>
              <a:t>look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like? What did it </a:t>
            </a:r>
            <a:r>
              <a:rPr lang="en-US" b="1" dirty="0">
                <a:latin typeface="Calibri" charset="0"/>
                <a:ea typeface="Calibri" charset="0"/>
                <a:cs typeface="Times New Roman" charset="0"/>
              </a:rPr>
              <a:t>sound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like? How did it </a:t>
            </a:r>
            <a:r>
              <a:rPr lang="en-US" b="1" dirty="0">
                <a:latin typeface="Calibri" charset="0"/>
                <a:ea typeface="Calibri" charset="0"/>
                <a:cs typeface="Times New Roman" charset="0"/>
              </a:rPr>
              <a:t>smell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? How did it </a:t>
            </a:r>
            <a:r>
              <a:rPr lang="en-US" b="1" dirty="0">
                <a:latin typeface="Calibri" charset="0"/>
                <a:ea typeface="Calibri" charset="0"/>
                <a:cs typeface="Times New Roman" charset="0"/>
              </a:rPr>
              <a:t>feel?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How did it </a:t>
            </a:r>
            <a:r>
              <a:rPr lang="en-US" b="1" dirty="0">
                <a:latin typeface="Calibri" charset="0"/>
                <a:ea typeface="Calibri" charset="0"/>
                <a:cs typeface="Times New Roman" charset="0"/>
              </a:rPr>
              <a:t>taste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?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/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Do you have </a:t>
            </a:r>
            <a:r>
              <a:rPr lang="en-US" b="1" dirty="0">
                <a:latin typeface="Calibri" charset="0"/>
                <a:ea typeface="Calibri" charset="0"/>
                <a:cs typeface="Times New Roman" charset="0"/>
              </a:rPr>
              <a:t>pictures of 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_________________________?</a:t>
            </a:r>
            <a:br>
              <a:rPr lang="en-US" dirty="0">
                <a:latin typeface="Calibri" charset="0"/>
                <a:ea typeface="Calibri" charset="0"/>
                <a:cs typeface="Times New Roman" charset="0"/>
              </a:rPr>
            </a:br>
            <a:endParaRPr lang="en-US" dirty="0"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0358" y="261256"/>
            <a:ext cx="541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Prior Knowledge </a:t>
            </a:r>
            <a:r>
              <a:rPr lang="en-US" sz="3600" b="1" dirty="0" smtClean="0"/>
              <a:t>Station 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260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-345989"/>
            <a:ext cx="10364451" cy="1779373"/>
          </a:xfrm>
        </p:spPr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41404" y="593125"/>
            <a:ext cx="10536195" cy="6264876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AU, K. (2011). </a:t>
            </a:r>
            <a:r>
              <a:rPr lang="en-US" i="1" dirty="0" smtClean="0"/>
              <a:t>Literacy achievement and diversity. </a:t>
            </a:r>
            <a:r>
              <a:rPr lang="en-US" dirty="0" smtClean="0"/>
              <a:t>NY: Teachers College </a:t>
            </a:r>
            <a:r>
              <a:rPr lang="en-US" dirty="0" err="1" smtClean="0"/>
              <a:t>PREss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Barnes</a:t>
            </a:r>
            <a:r>
              <a:rPr lang="en-US" dirty="0"/>
              <a:t>, C. J. (2006). Preparing preservice teachers to teach in a culturally responsive </a:t>
            </a:r>
            <a:r>
              <a:rPr lang="en-US" dirty="0" smtClean="0"/>
              <a:t>way</a:t>
            </a:r>
            <a:r>
              <a:rPr lang="en-US" dirty="0"/>
              <a:t>. </a:t>
            </a:r>
            <a:r>
              <a:rPr lang="en-US" i="1" dirty="0"/>
              <a:t>The Negro </a:t>
            </a:r>
            <a:r>
              <a:rPr lang="en-US" i="1" dirty="0" smtClean="0"/>
              <a:t>	Educational </a:t>
            </a:r>
            <a:r>
              <a:rPr lang="en-US" i="1" dirty="0"/>
              <a:t>Review, 57</a:t>
            </a:r>
            <a:r>
              <a:rPr lang="en-US" dirty="0"/>
              <a:t>(1-2), </a:t>
            </a:r>
            <a:r>
              <a:rPr lang="en-US" dirty="0" smtClean="0"/>
              <a:t>85-100.</a:t>
            </a:r>
          </a:p>
          <a:p>
            <a:pPr marL="0" indent="0">
              <a:buNone/>
            </a:pPr>
            <a:r>
              <a:rPr lang="en-US" dirty="0" smtClean="0"/>
              <a:t>Bryan, J. (1998).  K.W.W.L.: </a:t>
            </a:r>
            <a:r>
              <a:rPr lang="en-US" dirty="0" err="1" smtClean="0"/>
              <a:t>qUESTIONING</a:t>
            </a:r>
            <a:r>
              <a:rPr lang="en-US" dirty="0" smtClean="0"/>
              <a:t> THE KNOWN. </a:t>
            </a:r>
            <a:r>
              <a:rPr lang="en-US" i="1" dirty="0" err="1" smtClean="0"/>
              <a:t>tHE</a:t>
            </a:r>
            <a:r>
              <a:rPr lang="en-US" i="1" dirty="0" smtClean="0"/>
              <a:t> </a:t>
            </a:r>
            <a:r>
              <a:rPr lang="en-US" i="1" dirty="0" err="1" smtClean="0"/>
              <a:t>rEADING</a:t>
            </a:r>
            <a:r>
              <a:rPr lang="en-US" i="1" dirty="0" smtClean="0"/>
              <a:t> </a:t>
            </a:r>
            <a:r>
              <a:rPr lang="en-US" i="1" dirty="0" err="1" smtClean="0"/>
              <a:t>tEACHER</a:t>
            </a:r>
            <a:r>
              <a:rPr lang="en-US" i="1" dirty="0" smtClean="0"/>
              <a:t>, 51(7</a:t>
            </a:r>
            <a:r>
              <a:rPr lang="en-US" dirty="0" smtClean="0"/>
              <a:t>), 618-624.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Dong</a:t>
            </a:r>
            <a:r>
              <a:rPr lang="en-US" dirty="0"/>
              <a:t>, Y. R. (2014).  The bridge of knowledge:  Teachers who recognize English language</a:t>
            </a:r>
          </a:p>
          <a:p>
            <a:pPr marL="0" indent="0">
              <a:buNone/>
            </a:pPr>
            <a:r>
              <a:rPr lang="en-US" dirty="0"/>
              <a:t> 	learners’ prior knowledge as an intellectual resource can use that wealth.  </a:t>
            </a:r>
            <a:r>
              <a:rPr lang="en-US" i="1" dirty="0"/>
              <a:t>Educational 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	Leadership, 30-36</a:t>
            </a:r>
            <a:r>
              <a:rPr lang="en-US" i="1" dirty="0" smtClean="0"/>
              <a:t>.</a:t>
            </a:r>
            <a:br>
              <a:rPr lang="en-US" i="1" dirty="0" smtClean="0"/>
            </a:br>
            <a:r>
              <a:rPr lang="en-US" dirty="0" err="1"/>
              <a:t>Echevarria</a:t>
            </a:r>
            <a:r>
              <a:rPr lang="en-US" dirty="0"/>
              <a:t>, J.J., Vogt, M. &amp; Short, D. J. (2008). </a:t>
            </a:r>
            <a:r>
              <a:rPr lang="en-US" i="1" dirty="0"/>
              <a:t>Making content comprehensible for English 	learners</a:t>
            </a:r>
            <a:r>
              <a:rPr lang="en-US" dirty="0"/>
              <a:t>. </a:t>
            </a:r>
            <a:r>
              <a:rPr lang="en-US" i="1" dirty="0"/>
              <a:t>The SIOP model. </a:t>
            </a:r>
            <a:r>
              <a:rPr lang="en-US" dirty="0"/>
              <a:t>(3</a:t>
            </a:r>
            <a:r>
              <a:rPr lang="en-US" baseline="30000" dirty="0"/>
              <a:t>rd</a:t>
            </a:r>
            <a:r>
              <a:rPr lang="en-US" dirty="0"/>
              <a:t> ed.). Boston, MA: Pearson </a:t>
            </a:r>
            <a:r>
              <a:rPr lang="en-US" dirty="0" err="1" smtClean="0"/>
              <a:t>Inc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GAY, G. (2000). Culturally responsive teaching: Theory, practice, and research</a:t>
            </a:r>
            <a:r>
              <a:rPr lang="en-US" dirty="0" smtClean="0"/>
              <a:t>.</a:t>
            </a:r>
            <a:r>
              <a:rPr lang="en-US" i="1" dirty="0" smtClean="0"/>
              <a:t> </a:t>
            </a:r>
            <a:r>
              <a:rPr lang="en-US" dirty="0" smtClean="0"/>
              <a:t>New York: Teachers 	College Press</a:t>
            </a:r>
            <a:r>
              <a:rPr lang="en-US" i="1" dirty="0" smtClean="0"/>
              <a:t>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Good, M.E., </a:t>
            </a:r>
            <a:r>
              <a:rPr lang="en-US" dirty="0" err="1"/>
              <a:t>Masewicz</a:t>
            </a:r>
            <a:r>
              <a:rPr lang="en-US" dirty="0"/>
              <a:t>, S. &amp; </a:t>
            </a:r>
            <a:r>
              <a:rPr lang="en-US" dirty="0" smtClean="0"/>
              <a:t>Vogel</a:t>
            </a:r>
            <a:r>
              <a:rPr lang="en-US" dirty="0"/>
              <a:t>, L. (2010).  Latino English language learners:  Bridging </a:t>
            </a:r>
            <a:br>
              <a:rPr lang="en-US" dirty="0"/>
            </a:br>
            <a:r>
              <a:rPr lang="en-US" dirty="0"/>
              <a:t>	achievement and cultural gaps between schools and families.  </a:t>
            </a:r>
            <a:r>
              <a:rPr lang="en-US" i="1" dirty="0"/>
              <a:t>Journal of Latinos and </a:t>
            </a:r>
            <a:br>
              <a:rPr lang="en-US" i="1" dirty="0"/>
            </a:br>
            <a:r>
              <a:rPr lang="en-US" i="1" dirty="0"/>
              <a:t>	Education, 9(4),</a:t>
            </a:r>
            <a:r>
              <a:rPr lang="en-US" dirty="0"/>
              <a:t> 321-339.</a:t>
            </a:r>
          </a:p>
          <a:p>
            <a:pPr marL="0" indent="0">
              <a:buNone/>
            </a:pPr>
            <a:r>
              <a:rPr lang="en-US" dirty="0"/>
              <a:t>Heath, S. B. (2010). Family literacy or community learning? Some critical questions on </a:t>
            </a:r>
          </a:p>
          <a:p>
            <a:pPr marL="0" indent="0">
              <a:buNone/>
            </a:pPr>
            <a:r>
              <a:rPr lang="en-US" dirty="0"/>
              <a:t>	perspective. In </a:t>
            </a:r>
            <a:r>
              <a:rPr lang="en-US" dirty="0" err="1"/>
              <a:t>Dunsmore</a:t>
            </a:r>
            <a:r>
              <a:rPr lang="en-US" dirty="0"/>
              <a:t>. K. &amp; Fisher, D. Bringing Literacy Home. </a:t>
            </a:r>
            <a:r>
              <a:rPr lang="en-US" i="1" dirty="0"/>
              <a:t>International 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	Reading Association.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35925"/>
            <a:ext cx="10364451" cy="1149178"/>
          </a:xfrm>
        </p:spPr>
        <p:txBody>
          <a:bodyPr/>
          <a:lstStyle/>
          <a:p>
            <a:r>
              <a:rPr lang="en-US" smtClean="0"/>
              <a:t>REFERENCES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285103"/>
            <a:ext cx="10363825" cy="52021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Heath</a:t>
            </a:r>
            <a:r>
              <a:rPr lang="en-US" dirty="0"/>
              <a:t>, S.B. (1983). </a:t>
            </a:r>
            <a:r>
              <a:rPr lang="en-US" i="1" dirty="0"/>
              <a:t>Ways with words: Language, life and work in communities and classrooms.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Cambridge, England: Cambridge University Press.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LADSon</a:t>
            </a:r>
            <a:r>
              <a:rPr lang="en-US" dirty="0" smtClean="0"/>
              <a:t>-Billings, G. (1994). The </a:t>
            </a:r>
            <a:r>
              <a:rPr lang="en-US" dirty="0" err="1" smtClean="0"/>
              <a:t>dreamkeepers</a:t>
            </a:r>
            <a:r>
              <a:rPr lang="en-US" dirty="0" smtClean="0"/>
              <a:t>. San </a:t>
            </a:r>
            <a:r>
              <a:rPr lang="en-US" dirty="0" err="1" smtClean="0"/>
              <a:t>francisco</a:t>
            </a:r>
            <a:r>
              <a:rPr lang="en-US" dirty="0" smtClean="0"/>
              <a:t>, </a:t>
            </a:r>
            <a:r>
              <a:rPr lang="en-US" dirty="0" err="1" smtClean="0"/>
              <a:t>Jossey</a:t>
            </a:r>
            <a:r>
              <a:rPr lang="en-US" dirty="0" smtClean="0"/>
              <a:t>-BASS Publishing. 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Larke</a:t>
            </a:r>
            <a:r>
              <a:rPr lang="en-US" dirty="0"/>
              <a:t>, P.J. (1990). Cultural diversity awareness inventory: Assessing the sensitivity of preservice 	</a:t>
            </a:r>
            <a:r>
              <a:rPr lang="en-US" dirty="0" smtClean="0"/>
              <a:t>teachers</a:t>
            </a:r>
            <a:r>
              <a:rPr lang="en-US" dirty="0"/>
              <a:t>. </a:t>
            </a:r>
            <a:r>
              <a:rPr lang="en-US" i="1" dirty="0" smtClean="0"/>
              <a:t>Action </a:t>
            </a:r>
            <a:r>
              <a:rPr lang="en-US" i="1" dirty="0"/>
              <a:t>in Teacher Education, 12</a:t>
            </a:r>
            <a:r>
              <a:rPr lang="en-US" dirty="0"/>
              <a:t>(3), 23-30.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Lazar </a:t>
            </a:r>
            <a:r>
              <a:rPr lang="en-US" dirty="0"/>
              <a:t>(2012).  </a:t>
            </a:r>
            <a:r>
              <a:rPr lang="en-US" i="1" dirty="0"/>
              <a:t>Bridging literacy and equity:  The essential guide to social equity 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	teaching.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May, S. &amp; </a:t>
            </a:r>
            <a:r>
              <a:rPr lang="en-US" dirty="0" err="1"/>
              <a:t>Sleeter</a:t>
            </a:r>
            <a:r>
              <a:rPr lang="en-US" dirty="0"/>
              <a:t>, C.E. (2010). </a:t>
            </a:r>
            <a:r>
              <a:rPr lang="en-US" i="1" dirty="0"/>
              <a:t>Critical multiculturalism: Theory and praxis.</a:t>
            </a:r>
            <a:r>
              <a:rPr lang="en-US" dirty="0"/>
              <a:t> New York: </a:t>
            </a:r>
            <a:br>
              <a:rPr lang="en-US" dirty="0"/>
            </a:br>
            <a:r>
              <a:rPr lang="en-US" dirty="0"/>
              <a:t>	NY: Taylor &amp; Francis.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Nieto</a:t>
            </a:r>
            <a:r>
              <a:rPr lang="en-US" dirty="0"/>
              <a:t>, S. (1994).  Affirmation, solidarity and critique:  Moving beyond tolerance in education. </a:t>
            </a:r>
            <a:br>
              <a:rPr lang="en-US" dirty="0"/>
            </a:br>
            <a:r>
              <a:rPr lang="en-US" dirty="0"/>
              <a:t>	</a:t>
            </a:r>
            <a:r>
              <a:rPr lang="en-US" i="1" dirty="0"/>
              <a:t>Multicultural Education.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Reese, L. (2012). Storytelling in Mexican homes: Connections between oral and literacy	</a:t>
            </a:r>
            <a:br>
              <a:rPr lang="en-US" dirty="0"/>
            </a:br>
            <a:r>
              <a:rPr lang="en-US" dirty="0"/>
              <a:t> 	practices. </a:t>
            </a:r>
            <a:r>
              <a:rPr lang="en-US" i="1" dirty="0"/>
              <a:t>Bilingual Research Journal,</a:t>
            </a:r>
            <a:r>
              <a:rPr lang="en-US" dirty="0"/>
              <a:t> 35(</a:t>
            </a:r>
            <a:r>
              <a:rPr lang="en-US" i="1" dirty="0"/>
              <a:t>3)</a:t>
            </a:r>
            <a:r>
              <a:rPr lang="en-US" dirty="0"/>
              <a:t>, 277-293. </a:t>
            </a:r>
          </a:p>
          <a:p>
            <a:pPr marL="0" indent="0">
              <a:buNone/>
            </a:pPr>
            <a:r>
              <a:rPr lang="en-US" dirty="0" err="1"/>
              <a:t>Ribot</a:t>
            </a:r>
            <a:r>
              <a:rPr lang="en-US" dirty="0"/>
              <a:t>, D. (2006). El Santos vs. </a:t>
            </a:r>
            <a:r>
              <a:rPr lang="en-US" dirty="0" err="1"/>
              <a:t>Tetona</a:t>
            </a:r>
            <a:r>
              <a:rPr lang="en-US" dirty="0"/>
              <a:t> </a:t>
            </a:r>
            <a:r>
              <a:rPr lang="en-US" dirty="0" err="1"/>
              <a:t>Mendoza:Wrestling</a:t>
            </a:r>
            <a:r>
              <a:rPr lang="en-US" dirty="0"/>
              <a:t> with Mexico’s experimental comic </a:t>
            </a:r>
            <a:br>
              <a:rPr lang="en-US" dirty="0"/>
            </a:br>
            <a:r>
              <a:rPr lang="en-US" dirty="0"/>
              <a:t>	book narratives. </a:t>
            </a:r>
            <a:r>
              <a:rPr lang="en-US" i="1" dirty="0"/>
              <a:t>Studies in Latin American Popular Culture</a:t>
            </a:r>
            <a:r>
              <a:rPr lang="en-US" dirty="0"/>
              <a:t>, 25, 49-71.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81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35925"/>
            <a:ext cx="10364451" cy="1149178"/>
          </a:xfrm>
        </p:spPr>
        <p:txBody>
          <a:bodyPr/>
          <a:lstStyle/>
          <a:p>
            <a:r>
              <a:rPr lang="en-US" smtClean="0"/>
              <a:t>REFERENCES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285103"/>
            <a:ext cx="10363825" cy="5202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SLEETER, C.E. (2001). PREPARING TEACHERS FOR CULTURALLY DIVERSE SCHOOLS: RESEARCH AND 	THE OVERWHELMING PRESENCE OF WHITENESS. </a:t>
            </a:r>
            <a:r>
              <a:rPr lang="en-US" i="1" dirty="0" smtClean="0"/>
              <a:t>JOURNAL OF TEACHER EDUCATION, 	52</a:t>
            </a:r>
            <a:r>
              <a:rPr lang="en-US" dirty="0" smtClean="0"/>
              <a:t>(94).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22423"/>
            <a:ext cx="10364451" cy="617835"/>
          </a:xfrm>
        </p:spPr>
        <p:txBody>
          <a:bodyPr/>
          <a:lstStyle/>
          <a:p>
            <a:r>
              <a:rPr lang="en-US" b="1" dirty="0" smtClean="0"/>
              <a:t>Perspectives </a:t>
            </a:r>
            <a:r>
              <a:rPr lang="en-US" b="1" dirty="0"/>
              <a:t>Informing Instruction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405" y="1013255"/>
            <a:ext cx="4806779" cy="518984"/>
          </a:xfrm>
        </p:spPr>
        <p:txBody>
          <a:bodyPr/>
          <a:lstStyle/>
          <a:p>
            <a:r>
              <a:rPr lang="en-US" b="1" dirty="0" smtClean="0"/>
              <a:t>Critical Multiculturalism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59491" y="1816443"/>
            <a:ext cx="5931243" cy="4843849"/>
          </a:xfrm>
        </p:spPr>
        <p:txBody>
          <a:bodyPr>
            <a:normAutofit fontScale="25000" lnSpcReduction="20000"/>
          </a:bodyPr>
          <a:lstStyle/>
          <a:p>
            <a:r>
              <a:rPr lang="en-US" sz="8000" i="1" dirty="0"/>
              <a:t>Critical multiculturalism</a:t>
            </a:r>
            <a:r>
              <a:rPr lang="en-US" sz="8000" dirty="0"/>
              <a:t> in theory and practice addresses the </a:t>
            </a:r>
            <a:r>
              <a:rPr lang="en-US" sz="8000" b="1" dirty="0"/>
              <a:t>inequity</a:t>
            </a:r>
            <a:r>
              <a:rPr lang="en-US" sz="8000" dirty="0"/>
              <a:t> and </a:t>
            </a:r>
            <a:r>
              <a:rPr lang="en-US" sz="8000" b="1" dirty="0"/>
              <a:t>power </a:t>
            </a:r>
            <a:r>
              <a:rPr lang="en-US" sz="8000" dirty="0"/>
              <a:t>struggles in </a:t>
            </a:r>
            <a:r>
              <a:rPr lang="en-US" sz="8000" b="1" dirty="0"/>
              <a:t>education</a:t>
            </a:r>
            <a:r>
              <a:rPr lang="en-US" sz="8000" dirty="0"/>
              <a:t> for people within society</a:t>
            </a:r>
            <a:r>
              <a:rPr lang="en-US" sz="8000" dirty="0" smtClean="0"/>
              <a:t>.</a:t>
            </a:r>
          </a:p>
          <a:p>
            <a:r>
              <a:rPr lang="en-US" sz="8000" i="1" dirty="0"/>
              <a:t>Critical multiculturalism </a:t>
            </a:r>
            <a:r>
              <a:rPr lang="en-US" sz="8000" dirty="0"/>
              <a:t>provides opportunities for </a:t>
            </a:r>
            <a:r>
              <a:rPr lang="en-US" sz="8000" b="1" dirty="0"/>
              <a:t>structural analysis </a:t>
            </a:r>
            <a:r>
              <a:rPr lang="en-US" sz="8000" dirty="0"/>
              <a:t>of </a:t>
            </a:r>
            <a:r>
              <a:rPr lang="en-US" sz="8000" b="1" dirty="0"/>
              <a:t>unequal relationships </a:t>
            </a:r>
            <a:r>
              <a:rPr lang="en-US" sz="8000" dirty="0"/>
              <a:t>or </a:t>
            </a:r>
            <a:r>
              <a:rPr lang="en-US" sz="8000" b="1" dirty="0"/>
              <a:t>institutionalized inequities</a:t>
            </a:r>
            <a:r>
              <a:rPr lang="en-US" sz="8000" dirty="0"/>
              <a:t> (May &amp; </a:t>
            </a:r>
            <a:r>
              <a:rPr lang="en-US" sz="8000" dirty="0" err="1"/>
              <a:t>Sleeter</a:t>
            </a:r>
            <a:r>
              <a:rPr lang="en-US" sz="8000" dirty="0"/>
              <a:t> 2010). </a:t>
            </a:r>
            <a:endParaRPr lang="en-US" sz="8000" dirty="0" smtClean="0"/>
          </a:p>
          <a:p>
            <a:r>
              <a:rPr lang="en-US" sz="8000" dirty="0"/>
              <a:t>May and </a:t>
            </a:r>
            <a:r>
              <a:rPr lang="en-US" sz="8000" dirty="0" err="1"/>
              <a:t>Sleeter’s</a:t>
            </a:r>
            <a:r>
              <a:rPr lang="en-US" sz="8000" dirty="0"/>
              <a:t> (2010) research on critical multiculturalism have informed our stance in instructing our teachers</a:t>
            </a:r>
            <a:r>
              <a:rPr lang="en-US" sz="8000" dirty="0" smtClean="0"/>
              <a:t>.</a:t>
            </a:r>
          </a:p>
          <a:p>
            <a:r>
              <a:rPr lang="en-US" sz="8000" dirty="0" smtClean="0"/>
              <a:t> </a:t>
            </a:r>
            <a:r>
              <a:rPr lang="en-US" sz="8000" dirty="0"/>
              <a:t>The theories emphasize the importance of </a:t>
            </a:r>
            <a:r>
              <a:rPr lang="en-US" sz="8000" b="1" dirty="0"/>
              <a:t>moving beyond mere multiculturalism </a:t>
            </a:r>
            <a:r>
              <a:rPr lang="en-US" sz="8000" dirty="0"/>
              <a:t>to a more </a:t>
            </a:r>
            <a:r>
              <a:rPr lang="en-US" sz="8000" b="1" dirty="0"/>
              <a:t>critical approach to multiculturalism</a:t>
            </a:r>
            <a:r>
              <a:rPr lang="en-US" sz="8000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1013256"/>
            <a:ext cx="4419600" cy="518983"/>
          </a:xfrm>
        </p:spPr>
        <p:txBody>
          <a:bodyPr/>
          <a:lstStyle/>
          <a:p>
            <a:r>
              <a:rPr lang="en-US" b="1" dirty="0" smtClean="0"/>
              <a:t>Cultural </a:t>
            </a:r>
            <a:r>
              <a:rPr lang="en-US" b="1" smtClean="0"/>
              <a:t>Relevant Theory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857999" y="1816443"/>
            <a:ext cx="4732639" cy="4843849"/>
          </a:xfrm>
        </p:spPr>
        <p:txBody>
          <a:bodyPr>
            <a:normAutofit/>
          </a:bodyPr>
          <a:lstStyle/>
          <a:p>
            <a:r>
              <a:rPr lang="en-US" dirty="0"/>
              <a:t>Ladson-Billings (1995) describes </a:t>
            </a:r>
            <a:r>
              <a:rPr lang="en-US" b="1" dirty="0"/>
              <a:t>cultural competence </a:t>
            </a:r>
            <a:r>
              <a:rPr lang="en-US" dirty="0"/>
              <a:t>as the essence of </a:t>
            </a:r>
            <a:r>
              <a:rPr lang="en-US" b="1" dirty="0"/>
              <a:t>retaining cultural integrity</a:t>
            </a:r>
            <a:r>
              <a:rPr lang="en-US" dirty="0"/>
              <a:t> along with </a:t>
            </a:r>
            <a:r>
              <a:rPr lang="en-US" b="1" dirty="0"/>
              <a:t>academic </a:t>
            </a:r>
            <a:r>
              <a:rPr lang="en-US" b="1" dirty="0" smtClean="0"/>
              <a:t>success.</a:t>
            </a:r>
          </a:p>
          <a:p>
            <a:r>
              <a:rPr lang="en-US" dirty="0" smtClean="0"/>
              <a:t>cultural </a:t>
            </a:r>
            <a:r>
              <a:rPr lang="en-US" dirty="0"/>
              <a:t>competence </a:t>
            </a:r>
            <a:r>
              <a:rPr lang="en-US" dirty="0" smtClean="0"/>
              <a:t>CAN BE ACHIEVED by </a:t>
            </a:r>
            <a:r>
              <a:rPr lang="en-US" b="1" dirty="0"/>
              <a:t>utilizing students’ culture</a:t>
            </a:r>
            <a:r>
              <a:rPr lang="en-US" dirty="0"/>
              <a:t> as a </a:t>
            </a:r>
            <a:r>
              <a:rPr lang="en-US" b="1" dirty="0"/>
              <a:t>bridge </a:t>
            </a:r>
            <a:r>
              <a:rPr lang="en-US" b="1" dirty="0" smtClean="0"/>
              <a:t>TO </a:t>
            </a:r>
            <a:r>
              <a:rPr lang="en-US" dirty="0" smtClean="0"/>
              <a:t>connect </a:t>
            </a:r>
            <a:r>
              <a:rPr lang="en-US" dirty="0"/>
              <a:t>students’ </a:t>
            </a:r>
            <a:r>
              <a:rPr lang="en-US" b="1" dirty="0"/>
              <a:t>out of school </a:t>
            </a:r>
            <a:r>
              <a:rPr lang="en-US" dirty="0"/>
              <a:t>experiences with their </a:t>
            </a:r>
            <a:r>
              <a:rPr lang="en-US" b="1" dirty="0"/>
              <a:t>in-school </a:t>
            </a:r>
            <a:r>
              <a:rPr lang="en-US" dirty="0"/>
              <a:t>instruction.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635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Perspectives Informing Instruction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3774" y="1828800"/>
            <a:ext cx="10363825" cy="469277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600" b="1" dirty="0" smtClean="0"/>
              <a:t>CULTURALLY RESPONSIVE TEACHING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600" b="1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sz="2600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600" dirty="0" err="1" smtClean="0"/>
              <a:t>CuLTURALLY</a:t>
            </a:r>
            <a:r>
              <a:rPr lang="en-US" sz="2600" dirty="0" smtClean="0"/>
              <a:t> RESPONSIVE methods provide teachers with the critical understanding of how </a:t>
            </a:r>
            <a:r>
              <a:rPr lang="en-US" sz="2600" b="1" dirty="0" smtClean="0"/>
              <a:t>students’ cultural, linguistic, and racial identities </a:t>
            </a:r>
            <a:r>
              <a:rPr lang="en-US" sz="2600" dirty="0" smtClean="0"/>
              <a:t>develop and impact learning (AU, 2011).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600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600" dirty="0" smtClean="0"/>
              <a:t>Culturally responsive </a:t>
            </a:r>
            <a:r>
              <a:rPr lang="en-US" sz="2600" b="1" dirty="0" smtClean="0"/>
              <a:t>teaching practices </a:t>
            </a:r>
            <a:r>
              <a:rPr lang="en-US" sz="2600" dirty="0" smtClean="0"/>
              <a:t>include collaborative teaching, responsive feedback, modeling, and instructional scaffolding (Gay, 2000).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sz="2600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600" dirty="0"/>
              <a:t>Teachers who utilize CRT practices value </a:t>
            </a:r>
            <a:r>
              <a:rPr lang="en-US" sz="2600" b="1" dirty="0"/>
              <a:t>students’ cultural and linguistic resources </a:t>
            </a:r>
            <a:r>
              <a:rPr lang="en-US" sz="2600" dirty="0"/>
              <a:t>and view this knowledge as capital to build upon rather than as a barrier to </a:t>
            </a:r>
            <a:r>
              <a:rPr lang="en-US" sz="2600" dirty="0" smtClean="0"/>
              <a:t>learning (ACEVES &amp; OROSCO, 2014)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41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27805"/>
            <a:ext cx="10364451" cy="672859"/>
          </a:xfrm>
        </p:spPr>
        <p:txBody>
          <a:bodyPr/>
          <a:lstStyle/>
          <a:p>
            <a:r>
              <a:rPr lang="en-US" b="1" dirty="0" smtClean="0"/>
              <a:t>Review of Literature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3059" y="1380226"/>
            <a:ext cx="10894541" cy="534185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Dong (</a:t>
            </a:r>
            <a:r>
              <a:rPr lang="en-US" sz="2400" dirty="0" smtClean="0"/>
              <a:t>2014) </a:t>
            </a:r>
            <a:r>
              <a:rPr lang="en-US" sz="2400" dirty="0"/>
              <a:t>suggests that </a:t>
            </a:r>
            <a:r>
              <a:rPr lang="en-US" sz="2400" b="1" dirty="0"/>
              <a:t>if teachers “recognize </a:t>
            </a:r>
            <a:r>
              <a:rPr lang="en-US" sz="2400" dirty="0"/>
              <a:t>English language learners’ </a:t>
            </a:r>
            <a:r>
              <a:rPr lang="en-US" sz="2400" b="1" dirty="0"/>
              <a:t>prior knowledge </a:t>
            </a:r>
            <a:r>
              <a:rPr lang="en-US" sz="2400" dirty="0"/>
              <a:t>as an intellectual resource (they) can </a:t>
            </a:r>
            <a:r>
              <a:rPr lang="en-US" sz="2400" b="1" dirty="0"/>
              <a:t>use that wealth</a:t>
            </a:r>
            <a:r>
              <a:rPr lang="en-US" sz="2400" dirty="0"/>
              <a:t>” (p.30).</a:t>
            </a:r>
          </a:p>
          <a:p>
            <a:r>
              <a:rPr lang="en-US" sz="2400" dirty="0"/>
              <a:t>Heath (1983) advocates for an </a:t>
            </a:r>
            <a:r>
              <a:rPr lang="en-US" sz="2400" b="1" dirty="0"/>
              <a:t>alignment </a:t>
            </a:r>
            <a:r>
              <a:rPr lang="en-US" sz="2400" dirty="0"/>
              <a:t>of </a:t>
            </a:r>
            <a:r>
              <a:rPr lang="en-US" sz="2400" b="1" dirty="0"/>
              <a:t>students’ in- school </a:t>
            </a:r>
            <a:r>
              <a:rPr lang="en-US" sz="2400" dirty="0"/>
              <a:t>and </a:t>
            </a:r>
            <a:r>
              <a:rPr lang="en-US" sz="2400" b="1" dirty="0"/>
              <a:t>community literacies </a:t>
            </a:r>
            <a:r>
              <a:rPr lang="en-US" sz="2400" dirty="0"/>
              <a:t>for school success.</a:t>
            </a:r>
          </a:p>
          <a:p>
            <a:r>
              <a:rPr lang="en-US" sz="2400" b="1" dirty="0"/>
              <a:t>critical analysis of instruction </a:t>
            </a:r>
            <a:r>
              <a:rPr lang="en-US" sz="2400" dirty="0"/>
              <a:t>is necessary to garner the </a:t>
            </a:r>
            <a:r>
              <a:rPr lang="en-US" sz="2400" b="1" dirty="0"/>
              <a:t>alignment</a:t>
            </a:r>
            <a:r>
              <a:rPr lang="en-US" sz="2400" dirty="0"/>
              <a:t> and foster a culturally relevant pedagogy (Ladson-Billings, </a:t>
            </a:r>
            <a:r>
              <a:rPr lang="en-US" sz="2400" dirty="0" smtClean="0"/>
              <a:t>1995)</a:t>
            </a:r>
          </a:p>
          <a:p>
            <a:r>
              <a:rPr lang="en-US" sz="2400" b="1" dirty="0"/>
              <a:t>Mastery of academic language </a:t>
            </a:r>
            <a:r>
              <a:rPr lang="en-US" sz="2400" dirty="0"/>
              <a:t>is </a:t>
            </a:r>
            <a:r>
              <a:rPr lang="en-US" sz="2400" dirty="0" smtClean="0"/>
              <a:t>the </a:t>
            </a:r>
            <a:r>
              <a:rPr lang="en-US" sz="2400" b="1" dirty="0"/>
              <a:t>single </a:t>
            </a:r>
            <a:r>
              <a:rPr lang="en-US" sz="2400" dirty="0"/>
              <a:t>most important determinant of </a:t>
            </a:r>
            <a:r>
              <a:rPr lang="en-US" sz="2400" b="1" dirty="0"/>
              <a:t>academic success </a:t>
            </a:r>
            <a:r>
              <a:rPr lang="en-US" sz="2400" dirty="0"/>
              <a:t>for </a:t>
            </a:r>
            <a:r>
              <a:rPr lang="en-US" sz="2400" dirty="0" smtClean="0"/>
              <a:t>ELLS (FRANCIS et AL., 2006)</a:t>
            </a:r>
          </a:p>
          <a:p>
            <a:r>
              <a:rPr lang="en-US" sz="2400" dirty="0" smtClean="0"/>
              <a:t>many</a:t>
            </a:r>
            <a:r>
              <a:rPr lang="en-US" sz="2400" b="1" dirty="0" smtClean="0"/>
              <a:t> </a:t>
            </a:r>
            <a:r>
              <a:rPr lang="en-US" sz="2400" b="1" dirty="0"/>
              <a:t>teacher education programs </a:t>
            </a:r>
            <a:r>
              <a:rPr lang="en-US" sz="2400" dirty="0"/>
              <a:t>struggle to adequately prepare preservice teachers to successfully address the challenges of teaching </a:t>
            </a:r>
            <a:r>
              <a:rPr lang="en-US" sz="2400" b="1" dirty="0"/>
              <a:t>diverse student populations </a:t>
            </a:r>
            <a:r>
              <a:rPr lang="en-US" sz="2400" dirty="0" smtClean="0"/>
              <a:t>(BARNES, 2006)</a:t>
            </a:r>
          </a:p>
        </p:txBody>
      </p:sp>
    </p:spTree>
    <p:extLst>
      <p:ext uri="{BB962C8B-B14F-4D97-AF65-F5344CB8AC3E}">
        <p14:creationId xmlns:p14="http://schemas.microsoft.com/office/powerpoint/2010/main" val="2748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62309"/>
            <a:ext cx="10364451" cy="603849"/>
          </a:xfrm>
        </p:spPr>
        <p:txBody>
          <a:bodyPr/>
          <a:lstStyle/>
          <a:p>
            <a:r>
              <a:rPr lang="en-US" b="1" dirty="0" smtClean="0"/>
              <a:t>Review of literature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121435"/>
            <a:ext cx="10363824" cy="5555410"/>
          </a:xfrm>
        </p:spPr>
        <p:txBody>
          <a:bodyPr>
            <a:noAutofit/>
          </a:bodyPr>
          <a:lstStyle/>
          <a:p>
            <a:r>
              <a:rPr lang="en-US" sz="2400" dirty="0"/>
              <a:t>To prepare teacher for our increasingly diverse schools, teacher education programs are endeavoring to finding ways of </a:t>
            </a:r>
            <a:r>
              <a:rPr lang="en-US" sz="2400" b="1" dirty="0"/>
              <a:t>raising the multicultural awareness</a:t>
            </a:r>
            <a:r>
              <a:rPr lang="en-US" sz="2400" dirty="0"/>
              <a:t> and sensitivity of prospective </a:t>
            </a:r>
            <a:r>
              <a:rPr lang="en-US" sz="2400" dirty="0" smtClean="0"/>
              <a:t>teachers</a:t>
            </a:r>
            <a:r>
              <a:rPr lang="en-US" sz="2400" dirty="0"/>
              <a:t> </a:t>
            </a:r>
            <a:r>
              <a:rPr lang="en-US" sz="2400" dirty="0" smtClean="0"/>
              <a:t>(SLEETER, 2001).</a:t>
            </a:r>
            <a:endParaRPr lang="en-US" sz="2400" dirty="0"/>
          </a:p>
          <a:p>
            <a:r>
              <a:rPr lang="en-US" sz="2400" dirty="0"/>
              <a:t>There is a high correlation between </a:t>
            </a:r>
            <a:r>
              <a:rPr lang="en-US" sz="2400" b="1" dirty="0"/>
              <a:t>educators' sensitivity </a:t>
            </a:r>
            <a:r>
              <a:rPr lang="en-US" sz="2400" dirty="0"/>
              <a:t>(attitudes, beliefs, and behaviors toward students of other cultures), </a:t>
            </a:r>
            <a:r>
              <a:rPr lang="en-US" sz="2400" b="1" dirty="0"/>
              <a:t>knowledge and application of cultural awareness information</a:t>
            </a:r>
            <a:r>
              <a:rPr lang="en-US" sz="2400" dirty="0"/>
              <a:t>, and </a:t>
            </a:r>
            <a:r>
              <a:rPr lang="en-US" sz="2400" b="1" dirty="0"/>
              <a:t>minority students successful academic performance </a:t>
            </a:r>
            <a:r>
              <a:rPr lang="en-US" sz="2400" dirty="0"/>
              <a:t>(</a:t>
            </a:r>
            <a:r>
              <a:rPr lang="en-US" sz="2400" dirty="0" err="1"/>
              <a:t>Larke</a:t>
            </a:r>
            <a:r>
              <a:rPr lang="en-US" sz="2400" dirty="0"/>
              <a:t>, 1990). 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r>
              <a:rPr lang="en-US" sz="2400" dirty="0" smtClean="0"/>
              <a:t>teacher </a:t>
            </a:r>
            <a:r>
              <a:rPr lang="en-US" sz="2400" dirty="0"/>
              <a:t>education </a:t>
            </a:r>
            <a:r>
              <a:rPr lang="en-US" sz="2400" dirty="0" smtClean="0"/>
              <a:t>program should be </a:t>
            </a:r>
            <a:r>
              <a:rPr lang="en-US" sz="2400" dirty="0"/>
              <a:t>designed to adequately prepare preservice </a:t>
            </a:r>
            <a:r>
              <a:rPr lang="en-US" sz="2400" dirty="0" smtClean="0"/>
              <a:t>teachers to </a:t>
            </a:r>
            <a:r>
              <a:rPr lang="en-US" sz="2400" b="1" dirty="0"/>
              <a:t>instruct culturally and linguistically diverse students </a:t>
            </a:r>
            <a:r>
              <a:rPr lang="en-US" sz="2400" dirty="0"/>
              <a:t>in their </a:t>
            </a:r>
            <a:r>
              <a:rPr lang="en-US" sz="2400" dirty="0" smtClean="0"/>
              <a:t>classrooms (BARNES, 2006). </a:t>
            </a:r>
            <a:endParaRPr lang="en-US" sz="2400" dirty="0"/>
          </a:p>
          <a:p>
            <a:endParaRPr lang="en-US" sz="2400" b="1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788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13" y="138024"/>
            <a:ext cx="11281111" cy="696216"/>
          </a:xfrm>
        </p:spPr>
        <p:txBody>
          <a:bodyPr>
            <a:normAutofit/>
          </a:bodyPr>
          <a:lstStyle/>
          <a:p>
            <a:r>
              <a:rPr lang="en-US" b="1" dirty="0" smtClean="0"/>
              <a:t>Context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813" y="1293962"/>
            <a:ext cx="2165090" cy="460698"/>
          </a:xfrm>
        </p:spPr>
        <p:txBody>
          <a:bodyPr/>
          <a:lstStyle/>
          <a:p>
            <a:r>
              <a:rPr lang="en-US" sz="2800" b="1" dirty="0" smtClean="0"/>
              <a:t>Students</a:t>
            </a: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1211" y="2483708"/>
            <a:ext cx="2467097" cy="3917092"/>
          </a:xfrm>
        </p:spPr>
        <p:txBody>
          <a:bodyPr/>
          <a:lstStyle/>
          <a:p>
            <a:pPr marL="342900" indent="-342900" algn="l">
              <a:buFont typeface="Arial" charset="0"/>
              <a:buChar char="•"/>
            </a:pPr>
            <a:r>
              <a:rPr lang="en-US" sz="2400" dirty="0" smtClean="0"/>
              <a:t>16 Senior level students 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 smtClean="0"/>
              <a:t>15 FEMALE/1 MALE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 err="1" smtClean="0"/>
              <a:t>Cohorted</a:t>
            </a:r>
            <a:r>
              <a:rPr lang="en-US" sz="2400" dirty="0" smtClean="0"/>
              <a:t> </a:t>
            </a:r>
          </a:p>
          <a:p>
            <a:pPr algn="l"/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3470" y="1086929"/>
            <a:ext cx="2326568" cy="630662"/>
          </a:xfrm>
        </p:spPr>
        <p:txBody>
          <a:bodyPr/>
          <a:lstStyle/>
          <a:p>
            <a:r>
              <a:rPr lang="en-US" sz="2800" b="1" dirty="0" smtClean="0"/>
              <a:t>internship</a:t>
            </a:r>
            <a:endParaRPr lang="en-US" sz="28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5362832" y="2533135"/>
            <a:ext cx="2610466" cy="3818238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en-US" sz="2000" dirty="0" smtClean="0"/>
              <a:t>2 </a:t>
            </a:r>
            <a:r>
              <a:rPr lang="en-US" sz="2000" dirty="0" err="1" smtClean="0"/>
              <a:t>yrs</a:t>
            </a:r>
            <a:r>
              <a:rPr lang="en-US" sz="2000" dirty="0" smtClean="0"/>
              <a:t> internship in </a:t>
            </a:r>
            <a:r>
              <a:rPr lang="en-US" sz="2000" dirty="0" err="1" smtClean="0"/>
              <a:t>PROFESSIOnAL</a:t>
            </a:r>
            <a:r>
              <a:rPr lang="en-US" sz="2000" dirty="0" smtClean="0"/>
              <a:t> DEVELOPMENT SCHOOLS (PDS)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000" dirty="0" smtClean="0"/>
              <a:t>1700 hrs. FIELD EXPERIENCE 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000" dirty="0" err="1" smtClean="0"/>
              <a:t>GPSc</a:t>
            </a:r>
            <a:r>
              <a:rPr lang="en-US" sz="2000" dirty="0" smtClean="0"/>
              <a:t> REQUIREMENT</a:t>
            </a:r>
            <a:r>
              <a:rPr lang="en-US" sz="2000" dirty="0"/>
              <a:t> </a:t>
            </a:r>
            <a:r>
              <a:rPr lang="en-US" sz="2000" dirty="0" smtClean="0"/>
              <a:t>of</a:t>
            </a:r>
            <a:r>
              <a:rPr lang="en-US" sz="2000" dirty="0"/>
              <a:t>  </a:t>
            </a:r>
            <a:r>
              <a:rPr lang="en-US" sz="2000" dirty="0" smtClean="0"/>
              <a:t>1 YR in a DIVERSE </a:t>
            </a:r>
            <a:r>
              <a:rPr lang="en-US" sz="2000" dirty="0" err="1" smtClean="0"/>
              <a:t>SCHOol</a:t>
            </a:r>
            <a:r>
              <a:rPr lang="en-US" sz="2000" dirty="0" smtClean="0"/>
              <a:t> SETTING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230264" y="1086928"/>
            <a:ext cx="1693341" cy="630663"/>
          </a:xfrm>
        </p:spPr>
        <p:txBody>
          <a:bodyPr/>
          <a:lstStyle/>
          <a:p>
            <a:r>
              <a:rPr lang="en-US" sz="2800" b="1" dirty="0" smtClean="0"/>
              <a:t>   Courses</a:t>
            </a:r>
            <a:endParaRPr lang="en-US" sz="28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8781690" y="1883629"/>
            <a:ext cx="3053751" cy="4810469"/>
          </a:xfrm>
        </p:spPr>
        <p:txBody>
          <a:bodyPr>
            <a:noAutofit/>
          </a:bodyPr>
          <a:lstStyle/>
          <a:p>
            <a:r>
              <a:rPr lang="en-US" sz="2000" b="1" u="sng" dirty="0" smtClean="0"/>
              <a:t>4 READING COURSES</a:t>
            </a:r>
            <a:r>
              <a:rPr lang="en-US" sz="2000" dirty="0" smtClean="0"/>
              <a:t>: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000" dirty="0" smtClean="0"/>
              <a:t>READING IN THE CONTENT AREA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000" dirty="0" err="1" smtClean="0"/>
              <a:t>rEADING</a:t>
            </a:r>
            <a:r>
              <a:rPr lang="en-US" sz="2000" dirty="0" smtClean="0"/>
              <a:t> ASSESSMENT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000" dirty="0" err="1" smtClean="0"/>
              <a:t>tEACHING</a:t>
            </a:r>
            <a:r>
              <a:rPr lang="en-US" sz="2000" dirty="0" smtClean="0"/>
              <a:t> READING AND </a:t>
            </a:r>
            <a:r>
              <a:rPr lang="en-US" sz="2000" dirty="0" err="1" smtClean="0"/>
              <a:t>wRITING</a:t>
            </a:r>
            <a:endParaRPr lang="en-US" sz="2000" dirty="0" smtClean="0"/>
          </a:p>
          <a:p>
            <a:pPr marL="342900" indent="-342900" algn="l">
              <a:buFont typeface="Arial" charset="0"/>
              <a:buChar char="•"/>
            </a:pPr>
            <a:r>
              <a:rPr lang="en-US" sz="2000" dirty="0" err="1" smtClean="0"/>
              <a:t>cHILDREN’s</a:t>
            </a:r>
            <a:r>
              <a:rPr lang="en-US" sz="2000" dirty="0" smtClean="0"/>
              <a:t> LITERATURE</a:t>
            </a: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b="1" dirty="0" err="1" smtClean="0"/>
              <a:t>EMBEDDed</a:t>
            </a:r>
            <a:r>
              <a:rPr lang="en-US" sz="2000" b="1" dirty="0" smtClean="0"/>
              <a:t> ESOL </a:t>
            </a:r>
            <a:r>
              <a:rPr lang="en-US" sz="2000" dirty="0" smtClean="0"/>
              <a:t>STANDARDS IN COURSES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187146" y="1754660"/>
            <a:ext cx="3336324" cy="6124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4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258295" y="1086929"/>
            <a:ext cx="1589750" cy="6306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4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PROGRAM 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076830" y="2533134"/>
            <a:ext cx="20647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ELE/SPED DUAL CERTIFICATION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READING ENDORSEMENT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PROFESSIONAL DEVELOPMENT COMMUNITY MODEL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2 YEAR PROGRAM </a:t>
            </a:r>
            <a:endParaRPr lang="en-US" dirty="0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59493"/>
            <a:ext cx="8689976" cy="1210961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bACKGROUND</a:t>
            </a:r>
            <a:r>
              <a:rPr lang="en-US" sz="3600" b="1" dirty="0" smtClean="0"/>
              <a:t>:</a:t>
            </a:r>
            <a:br>
              <a:rPr lang="en-US" sz="3600" b="1" dirty="0" smtClean="0"/>
            </a:br>
            <a:r>
              <a:rPr lang="en-US" sz="3600" b="1" dirty="0" smtClean="0"/>
              <a:t>Purpose FOR INSTRUCTIONAL CHANGE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265" y="1346886"/>
            <a:ext cx="10911016" cy="5347212"/>
          </a:xfrm>
        </p:spPr>
        <p:txBody>
          <a:bodyPr>
            <a:normAutofit fontScale="25000" lnSpcReduction="20000"/>
          </a:bodyPr>
          <a:lstStyle/>
          <a:p>
            <a:pPr marL="342900" indent="-342900" algn="l">
              <a:buFont typeface="Arial" charset="0"/>
              <a:buChar char="•"/>
            </a:pPr>
            <a:endParaRPr lang="en-US" sz="8000" dirty="0" smtClean="0"/>
          </a:p>
          <a:p>
            <a:pPr marL="342900" indent="-342900" algn="l">
              <a:buFont typeface="Arial" charset="0"/>
              <a:buChar char="•"/>
            </a:pPr>
            <a:r>
              <a:rPr lang="en-US" sz="9600" dirty="0" smtClean="0">
                <a:solidFill>
                  <a:schemeClr val="tx1"/>
                </a:solidFill>
              </a:rPr>
              <a:t>preservice </a:t>
            </a:r>
            <a:r>
              <a:rPr lang="en-US" sz="9600" dirty="0">
                <a:solidFill>
                  <a:schemeClr val="tx1"/>
                </a:solidFill>
              </a:rPr>
              <a:t>teachers have made </a:t>
            </a:r>
            <a:r>
              <a:rPr lang="en-US" sz="9600" dirty="0" err="1" smtClean="0">
                <a:solidFill>
                  <a:schemeClr val="tx1"/>
                </a:solidFill>
              </a:rPr>
              <a:t>effortS</a:t>
            </a:r>
            <a:r>
              <a:rPr lang="en-US" sz="9600" dirty="0" smtClean="0">
                <a:solidFill>
                  <a:schemeClr val="tx1"/>
                </a:solidFill>
              </a:rPr>
              <a:t> to </a:t>
            </a:r>
            <a:r>
              <a:rPr lang="en-US" sz="9600" dirty="0" err="1" smtClean="0">
                <a:solidFill>
                  <a:schemeClr val="tx1"/>
                </a:solidFill>
              </a:rPr>
              <a:t>usE</a:t>
            </a:r>
            <a:r>
              <a:rPr lang="en-US" sz="9600" dirty="0" smtClean="0">
                <a:solidFill>
                  <a:schemeClr val="tx1"/>
                </a:solidFill>
              </a:rPr>
              <a:t> </a:t>
            </a:r>
            <a:r>
              <a:rPr lang="en-US" sz="9600" b="1" dirty="0">
                <a:solidFill>
                  <a:schemeClr val="tx1"/>
                </a:solidFill>
              </a:rPr>
              <a:t>texts</a:t>
            </a:r>
            <a:r>
              <a:rPr lang="en-US" sz="9600" dirty="0">
                <a:solidFill>
                  <a:schemeClr val="tx1"/>
                </a:solidFill>
              </a:rPr>
              <a:t> that are connected to students’ </a:t>
            </a:r>
            <a:r>
              <a:rPr lang="en-US" sz="9600" dirty="0" smtClean="0">
                <a:solidFill>
                  <a:schemeClr val="tx1"/>
                </a:solidFill>
              </a:rPr>
              <a:t>cultures AND </a:t>
            </a:r>
            <a:r>
              <a:rPr lang="en-US" sz="9600" b="1" dirty="0" smtClean="0">
                <a:solidFill>
                  <a:schemeClr val="tx1"/>
                </a:solidFill>
              </a:rPr>
              <a:t>REVIEWED VOCABULARY </a:t>
            </a:r>
            <a:r>
              <a:rPr lang="en-US" sz="9600" dirty="0" smtClean="0">
                <a:solidFill>
                  <a:schemeClr val="tx1"/>
                </a:solidFill>
              </a:rPr>
              <a:t>TO SUPPORT THEIR LANGUAGE. (</a:t>
            </a:r>
            <a:r>
              <a:rPr lang="en-US" sz="9600" b="1" dirty="0" smtClean="0">
                <a:solidFill>
                  <a:srgbClr val="FF0000"/>
                </a:solidFill>
              </a:rPr>
              <a:t>that’s all that amounts </a:t>
            </a:r>
            <a:r>
              <a:rPr lang="en-US" sz="9600" dirty="0" smtClean="0">
                <a:solidFill>
                  <a:schemeClr val="tx1"/>
                </a:solidFill>
              </a:rPr>
              <a:t>to differentiating for </a:t>
            </a:r>
            <a:r>
              <a:rPr lang="en-US" sz="9600" dirty="0" err="1" smtClean="0">
                <a:solidFill>
                  <a:schemeClr val="tx1"/>
                </a:solidFill>
              </a:rPr>
              <a:t>els</a:t>
            </a:r>
            <a:r>
              <a:rPr lang="en-US" sz="9600" dirty="0" smtClean="0">
                <a:solidFill>
                  <a:schemeClr val="tx1"/>
                </a:solidFill>
              </a:rPr>
              <a:t>).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9600" dirty="0" smtClean="0">
                <a:solidFill>
                  <a:schemeClr val="tx1"/>
                </a:solidFill>
              </a:rPr>
              <a:t>However, Much </a:t>
            </a:r>
            <a:r>
              <a:rPr lang="en-US" sz="9600" b="1" dirty="0">
                <a:solidFill>
                  <a:schemeClr val="tx1"/>
                </a:solidFill>
              </a:rPr>
              <a:t>more is </a:t>
            </a:r>
            <a:r>
              <a:rPr lang="en-US" sz="9600" b="1" dirty="0" smtClean="0">
                <a:solidFill>
                  <a:schemeClr val="tx1"/>
                </a:solidFill>
              </a:rPr>
              <a:t>needed to </a:t>
            </a:r>
            <a:r>
              <a:rPr lang="en-US" sz="9600" dirty="0" smtClean="0">
                <a:solidFill>
                  <a:schemeClr val="tx1"/>
                </a:solidFill>
              </a:rPr>
              <a:t>incorporate </a:t>
            </a:r>
            <a:r>
              <a:rPr lang="en-US" sz="9600" dirty="0">
                <a:solidFill>
                  <a:schemeClr val="tx1"/>
                </a:solidFill>
              </a:rPr>
              <a:t>cultural relevance in </a:t>
            </a:r>
            <a:r>
              <a:rPr lang="en-US" sz="9600" dirty="0" smtClean="0">
                <a:solidFill>
                  <a:schemeClr val="tx1"/>
                </a:solidFill>
              </a:rPr>
              <a:t>instruction</a:t>
            </a:r>
            <a:r>
              <a:rPr lang="en-US" sz="9600" dirty="0">
                <a:solidFill>
                  <a:schemeClr val="tx1"/>
                </a:solidFill>
              </a:rPr>
              <a:t>. </a:t>
            </a:r>
            <a:endParaRPr lang="en-US" sz="96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sz="9600" dirty="0" smtClean="0">
                <a:solidFill>
                  <a:schemeClr val="tx1"/>
                </a:solidFill>
              </a:rPr>
              <a:t>It </a:t>
            </a:r>
            <a:r>
              <a:rPr lang="en-US" sz="9600" dirty="0">
                <a:solidFill>
                  <a:schemeClr val="tx1"/>
                </a:solidFill>
              </a:rPr>
              <a:t>is our </a:t>
            </a:r>
            <a:r>
              <a:rPr lang="en-US" sz="9600" dirty="0" smtClean="0">
                <a:solidFill>
                  <a:schemeClr val="tx1"/>
                </a:solidFill>
              </a:rPr>
              <a:t>hope, </a:t>
            </a:r>
            <a:r>
              <a:rPr lang="en-US" sz="9600" dirty="0">
                <a:solidFill>
                  <a:schemeClr val="tx1"/>
                </a:solidFill>
              </a:rPr>
              <a:t>our teachers will </a:t>
            </a:r>
            <a:r>
              <a:rPr lang="en-US" sz="9600" b="1" dirty="0">
                <a:solidFill>
                  <a:schemeClr val="tx1"/>
                </a:solidFill>
              </a:rPr>
              <a:t>move beyond mere tolerance </a:t>
            </a:r>
            <a:r>
              <a:rPr lang="en-US" sz="9600" dirty="0">
                <a:solidFill>
                  <a:schemeClr val="tx1"/>
                </a:solidFill>
              </a:rPr>
              <a:t>to </a:t>
            </a:r>
            <a:r>
              <a:rPr lang="en-US" sz="9600" b="1" dirty="0">
                <a:solidFill>
                  <a:schemeClr val="tx1"/>
                </a:solidFill>
              </a:rPr>
              <a:t>acceptance of student differences </a:t>
            </a:r>
            <a:r>
              <a:rPr lang="en-US" sz="9600" dirty="0">
                <a:solidFill>
                  <a:schemeClr val="tx1"/>
                </a:solidFill>
              </a:rPr>
              <a:t>(Nieto, 1994) and will understand the importance of </a:t>
            </a:r>
            <a:r>
              <a:rPr lang="en-US" sz="9600" b="1" dirty="0">
                <a:solidFill>
                  <a:schemeClr val="tx1"/>
                </a:solidFill>
              </a:rPr>
              <a:t>incorporating students’ culture </a:t>
            </a:r>
            <a:r>
              <a:rPr lang="en-US" sz="9600" dirty="0">
                <a:solidFill>
                  <a:schemeClr val="tx1"/>
                </a:solidFill>
              </a:rPr>
              <a:t>in instruction. </a:t>
            </a:r>
            <a:endParaRPr lang="en-US" sz="96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sz="9600" b="1" dirty="0" smtClean="0">
                <a:solidFill>
                  <a:schemeClr val="tx1"/>
                </a:solidFill>
              </a:rPr>
              <a:t>Incorporating cultural relevance </a:t>
            </a:r>
            <a:r>
              <a:rPr lang="en-US" sz="9600" dirty="0" smtClean="0">
                <a:solidFill>
                  <a:schemeClr val="tx1"/>
                </a:solidFill>
              </a:rPr>
              <a:t>in their instruction will build </a:t>
            </a:r>
            <a:r>
              <a:rPr lang="en-US" sz="9600" b="1" dirty="0" smtClean="0">
                <a:solidFill>
                  <a:schemeClr val="tx1"/>
                </a:solidFill>
              </a:rPr>
              <a:t>cultural Proficiency</a:t>
            </a:r>
            <a:r>
              <a:rPr lang="en-US" sz="9600" dirty="0" smtClean="0">
                <a:solidFill>
                  <a:schemeClr val="tx1"/>
                </a:solidFill>
              </a:rPr>
              <a:t> in the classroom.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9600" b="1" dirty="0">
                <a:solidFill>
                  <a:schemeClr val="tx1"/>
                </a:solidFill>
              </a:rPr>
              <a:t>Currently</a:t>
            </a:r>
            <a:r>
              <a:rPr lang="en-US" sz="9600" dirty="0">
                <a:solidFill>
                  <a:schemeClr val="tx1"/>
                </a:solidFill>
              </a:rPr>
              <a:t>, the preservice teachers are all placed in </a:t>
            </a:r>
            <a:r>
              <a:rPr lang="en-US" sz="9600" b="1" dirty="0">
                <a:solidFill>
                  <a:schemeClr val="tx1"/>
                </a:solidFill>
              </a:rPr>
              <a:t>linguistically diverse school </a:t>
            </a:r>
            <a:r>
              <a:rPr lang="en-US" sz="9600" dirty="0" smtClean="0">
                <a:solidFill>
                  <a:schemeClr val="tx1"/>
                </a:solidFill>
              </a:rPr>
              <a:t>settings, thus the </a:t>
            </a:r>
            <a:r>
              <a:rPr lang="en-US" sz="9600" b="1" dirty="0" smtClean="0">
                <a:solidFill>
                  <a:schemeClr val="tx1"/>
                </a:solidFill>
              </a:rPr>
              <a:t>urgency</a:t>
            </a:r>
            <a:r>
              <a:rPr lang="en-US" sz="9600" dirty="0" smtClean="0">
                <a:solidFill>
                  <a:schemeClr val="tx1"/>
                </a:solidFill>
              </a:rPr>
              <a:t> for instructional change.</a:t>
            </a:r>
            <a:endParaRPr lang="en-US" sz="9600" dirty="0">
              <a:solidFill>
                <a:schemeClr val="tx1"/>
              </a:solidFill>
            </a:endParaRPr>
          </a:p>
          <a:p>
            <a:r>
              <a:rPr lang="en-US" sz="80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1565</TotalTime>
  <Words>1813</Words>
  <Application>Microsoft Macintosh PowerPoint</Application>
  <PresentationFormat>Widescreen</PresentationFormat>
  <Paragraphs>275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Calibri</vt:lpstr>
      <vt:lpstr>Times New Roman</vt:lpstr>
      <vt:lpstr>Tw Cen MT</vt:lpstr>
      <vt:lpstr>Arial</vt:lpstr>
      <vt:lpstr>Droplet</vt:lpstr>
      <vt:lpstr>Cultural Proficiency in Content Literacy tEACHING: Incorporating Background knowledge and Language in teaching English Learners</vt:lpstr>
      <vt:lpstr>If teachers “see their students’ literacy and language abilities as substandard, they might not design their instruction in a way that target their students’ actual potential”  </vt:lpstr>
      <vt:lpstr>Statement of the problem</vt:lpstr>
      <vt:lpstr>Perspectives Informing Instruction</vt:lpstr>
      <vt:lpstr>Perspectives Informing Instruction</vt:lpstr>
      <vt:lpstr>Review of Literature</vt:lpstr>
      <vt:lpstr>Review of literature</vt:lpstr>
      <vt:lpstr>Context</vt:lpstr>
      <vt:lpstr>bACKGROUND: Purpose FOR INSTRUCTIONAL CHANGE</vt:lpstr>
      <vt:lpstr>How can preservice teachers Build cultural relevance  and Cultural Proficiency in their content teaching?</vt:lpstr>
      <vt:lpstr>Session Goal</vt:lpstr>
      <vt:lpstr>Description of Integration of CULTURAL Relevance in Reading in Content Area </vt:lpstr>
      <vt:lpstr>iMPLEMENTATION: Prior knowledge</vt:lpstr>
      <vt:lpstr>PowerPoint Presentation</vt:lpstr>
      <vt:lpstr>Prior Knowledge: home &amp; school</vt:lpstr>
      <vt:lpstr>Parent interview</vt:lpstr>
      <vt:lpstr>Science: Home and School connection: The interview</vt:lpstr>
      <vt:lpstr>Incorporating STUDENTS’ HOME LEARNING  (INSTRUCTION planning)</vt:lpstr>
      <vt:lpstr>Building on English Learners’ Prior knowledge using questioning AND  MAKING CONNECTION (instruction) </vt:lpstr>
      <vt:lpstr>Bringing Prior Knowledge in (Instruction)</vt:lpstr>
      <vt:lpstr>Bringing Prior knowledge in instruction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Language in Content Teaching GUIDING PRINCIPLES </vt:lpstr>
      <vt:lpstr>Incorporating Language in SPED INSTRUCTONAL METHODS COURSE</vt:lpstr>
      <vt:lpstr>IMPLEMENTATION: Language</vt:lpstr>
      <vt:lpstr>Language GOALS </vt:lpstr>
      <vt:lpstr>IN-CLASS ACTIVITIES </vt:lpstr>
      <vt:lpstr>Stations</vt:lpstr>
      <vt:lpstr>Language Station: OBJECTIVES and STRAtegIES </vt:lpstr>
      <vt:lpstr>PowerPoint Presentation</vt:lpstr>
      <vt:lpstr>References</vt:lpstr>
      <vt:lpstr>REFERENCES </vt:lpstr>
      <vt:lpstr>REFERENCES 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 cONNECTION</dc:title>
  <dc:creator>Annmarie Jackson</dc:creator>
  <cp:lastModifiedBy>Annmarie Jackson</cp:lastModifiedBy>
  <cp:revision>150</cp:revision>
  <dcterms:created xsi:type="dcterms:W3CDTF">2017-09-27T01:03:49Z</dcterms:created>
  <dcterms:modified xsi:type="dcterms:W3CDTF">2017-10-25T23:50:57Z</dcterms:modified>
</cp:coreProperties>
</file>