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74" r:id="rId3"/>
    <p:sldId id="304" r:id="rId4"/>
    <p:sldId id="288" r:id="rId5"/>
    <p:sldId id="258" r:id="rId6"/>
    <p:sldId id="296" r:id="rId7"/>
    <p:sldId id="297" r:id="rId8"/>
    <p:sldId id="298" r:id="rId9"/>
    <p:sldId id="257" r:id="rId10"/>
    <p:sldId id="262" r:id="rId11"/>
    <p:sldId id="261" r:id="rId12"/>
    <p:sldId id="270" r:id="rId13"/>
    <p:sldId id="259" r:id="rId14"/>
    <p:sldId id="260" r:id="rId15"/>
    <p:sldId id="307" r:id="rId16"/>
    <p:sldId id="308" r:id="rId17"/>
    <p:sldId id="309" r:id="rId18"/>
    <p:sldId id="264" r:id="rId19"/>
    <p:sldId id="268" r:id="rId20"/>
    <p:sldId id="299" r:id="rId21"/>
    <p:sldId id="269" r:id="rId22"/>
    <p:sldId id="263" r:id="rId23"/>
    <p:sldId id="265" r:id="rId24"/>
    <p:sldId id="266" r:id="rId25"/>
    <p:sldId id="267" r:id="rId26"/>
    <p:sldId id="271" r:id="rId27"/>
    <p:sldId id="272" r:id="rId28"/>
    <p:sldId id="273" r:id="rId29"/>
    <p:sldId id="293" r:id="rId30"/>
    <p:sldId id="294" r:id="rId31"/>
    <p:sldId id="295" r:id="rId32"/>
    <p:sldId id="289" r:id="rId33"/>
    <p:sldId id="277" r:id="rId34"/>
    <p:sldId id="279" r:id="rId35"/>
    <p:sldId id="278" r:id="rId36"/>
    <p:sldId id="286" r:id="rId37"/>
    <p:sldId id="300" r:id="rId38"/>
    <p:sldId id="287" r:id="rId39"/>
    <p:sldId id="275" r:id="rId40"/>
    <p:sldId id="276" r:id="rId41"/>
    <p:sldId id="280" r:id="rId42"/>
    <p:sldId id="281" r:id="rId43"/>
    <p:sldId id="282" r:id="rId44"/>
    <p:sldId id="283" r:id="rId45"/>
    <p:sldId id="284" r:id="rId46"/>
    <p:sldId id="285" r:id="rId47"/>
    <p:sldId id="290" r:id="rId48"/>
    <p:sldId id="291" r:id="rId49"/>
    <p:sldId id="292" r:id="rId50"/>
    <p:sldId id="301" r:id="rId51"/>
    <p:sldId id="302" r:id="rId52"/>
    <p:sldId id="306" r:id="rId53"/>
    <p:sldId id="310" r:id="rId54"/>
    <p:sldId id="303" r:id="rId55"/>
    <p:sldId id="30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5" d="100"/>
          <a:sy n="95" d="100"/>
        </p:scale>
        <p:origin x="86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DDF92-EC9C-4BA4-973A-BBC3FDFCA53F}" type="datetimeFigureOut">
              <a:rPr lang="en-US" smtClean="0"/>
              <a:t>10/13/2016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7D394-303C-4532-8E34-3B8BF9E3C2CA}" type="slidenum">
              <a:rPr lang="en-US" smtClean="0"/>
              <a:t>‹#›</a:t>
            </a:fld>
            <a:endParaRPr lang="en-US"/>
          </a:p>
        </p:txBody>
      </p:sp>
    </p:spTree>
    <p:extLst>
      <p:ext uri="{BB962C8B-B14F-4D97-AF65-F5344CB8AC3E}">
        <p14:creationId xmlns:p14="http://schemas.microsoft.com/office/powerpoint/2010/main" val="411249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19BF274-3FB9-40E1-85DA-E2A0E5F2670C}" type="datetime1">
              <a:rPr lang="en-US" smtClean="0"/>
              <a:t>10/13/2016</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a:t>2016 GATESOL Annual Conference; 2016 TESOL Advocacy &amp; Policy Summit-A Redelivery</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541B530-6471-4575-BEFF-6C59B17AD3A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9C9FA9-79CD-4E28-86DA-D8A4E88F2257}" type="datetime1">
              <a:rPr lang="en-US" smtClean="0"/>
              <a:t>10/13/2016</a:t>
            </a:fld>
            <a:endParaRPr lang="en-US" dirty="0"/>
          </a:p>
        </p:txBody>
      </p:sp>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6" name="Slide Number Placeholder 5"/>
          <p:cNvSpPr>
            <a:spLocks noGrp="1"/>
          </p:cNvSpPr>
          <p:nvPr>
            <p:ph type="sldNum" sz="quarter" idx="12"/>
          </p:nvPr>
        </p:nvSpPr>
        <p:spPr/>
        <p:txBody>
          <a:bodyPr/>
          <a:lstStyle/>
          <a:p>
            <a:fld id="{F541B530-6471-4575-BEFF-6C59B17AD3A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6709BF3-6810-4298-9662-C58FF23C4B56}" type="datetime1">
              <a:rPr lang="en-US" smtClean="0"/>
              <a:t>10/13/2016</a:t>
            </a:fld>
            <a:endParaRPr lang="en-US" dirty="0"/>
          </a:p>
        </p:txBody>
      </p:sp>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6" name="Slide Number Placeholder 5"/>
          <p:cNvSpPr>
            <a:spLocks noGrp="1"/>
          </p:cNvSpPr>
          <p:nvPr>
            <p:ph type="sldNum" sz="quarter" idx="12"/>
          </p:nvPr>
        </p:nvSpPr>
        <p:spPr/>
        <p:txBody>
          <a:bodyPr/>
          <a:lstStyle/>
          <a:p>
            <a:fld id="{F541B530-6471-4575-BEFF-6C59B17AD3A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24B09BE-463B-427A-A2F7-8FCCAB9314D4}" type="datetime1">
              <a:rPr lang="en-US" smtClean="0"/>
              <a:t>10/13/2016</a:t>
            </a:fld>
            <a:endParaRPr lang="en-US" dirty="0"/>
          </a:p>
        </p:txBody>
      </p:sp>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6" name="Slide Number Placeholder 5"/>
          <p:cNvSpPr>
            <a:spLocks noGrp="1"/>
          </p:cNvSpPr>
          <p:nvPr>
            <p:ph type="sldNum" sz="quarter" idx="12"/>
          </p:nvPr>
        </p:nvSpPr>
        <p:spPr/>
        <p:txBody>
          <a:bodyPr/>
          <a:lstStyle/>
          <a:p>
            <a:fld id="{F541B530-6471-4575-BEFF-6C59B17AD3AA}"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C736C8F-9C4E-47D5-B014-36B7ADC9B2A1}" type="datetime1">
              <a:rPr lang="en-US" smtClean="0"/>
              <a:t>10/13/2016</a:t>
            </a:fld>
            <a:endParaRPr lang="en-US" dirty="0"/>
          </a:p>
        </p:txBody>
      </p:sp>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6" name="Slide Number Placeholder 5"/>
          <p:cNvSpPr>
            <a:spLocks noGrp="1"/>
          </p:cNvSpPr>
          <p:nvPr>
            <p:ph type="sldNum" sz="quarter" idx="12"/>
          </p:nvPr>
        </p:nvSpPr>
        <p:spPr/>
        <p:txBody>
          <a:bodyPr/>
          <a:lstStyle/>
          <a:p>
            <a:fld id="{F541B530-6471-4575-BEFF-6C59B17AD3AA}"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4D1289B-BEA8-413F-854A-24E3DE048B25}" type="datetime1">
              <a:rPr lang="en-US" smtClean="0"/>
              <a:t>10/13/2016</a:t>
            </a:fld>
            <a:endParaRPr lang="en-US" dirty="0"/>
          </a:p>
        </p:txBody>
      </p:sp>
      <p:sp>
        <p:nvSpPr>
          <p:cNvPr id="6" name="Footer Placeholder 5"/>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7" name="Slide Number Placeholder 6"/>
          <p:cNvSpPr>
            <a:spLocks noGrp="1"/>
          </p:cNvSpPr>
          <p:nvPr>
            <p:ph type="sldNum" sz="quarter" idx="12"/>
          </p:nvPr>
        </p:nvSpPr>
        <p:spPr/>
        <p:txBody>
          <a:bodyPr/>
          <a:lstStyle/>
          <a:p>
            <a:fld id="{F541B530-6471-4575-BEFF-6C59B17AD3AA}"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28CA58D-D4B8-47D3-A258-B404BE7CCACD}" type="datetime1">
              <a:rPr lang="en-US" smtClean="0"/>
              <a:t>10/13/2016</a:t>
            </a:fld>
            <a:endParaRPr lang="en-US" dirty="0"/>
          </a:p>
        </p:txBody>
      </p:sp>
      <p:sp>
        <p:nvSpPr>
          <p:cNvPr id="8" name="Footer Placeholder 7"/>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9" name="Slide Number Placeholder 8"/>
          <p:cNvSpPr>
            <a:spLocks noGrp="1"/>
          </p:cNvSpPr>
          <p:nvPr>
            <p:ph type="sldNum" sz="quarter" idx="12"/>
          </p:nvPr>
        </p:nvSpPr>
        <p:spPr/>
        <p:txBody>
          <a:bodyPr/>
          <a:lstStyle/>
          <a:p>
            <a:fld id="{F541B530-6471-4575-BEFF-6C59B17AD3AA}"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C10AE9-8FC9-4774-B356-77366C2C0848}" type="datetime1">
              <a:rPr lang="en-US" smtClean="0"/>
              <a:t>10/13/2016</a:t>
            </a:fld>
            <a:endParaRPr lang="en-US" dirty="0"/>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5" name="Slide Number Placeholder 4"/>
          <p:cNvSpPr>
            <a:spLocks noGrp="1"/>
          </p:cNvSpPr>
          <p:nvPr>
            <p:ph type="sldNum" sz="quarter" idx="12"/>
          </p:nvPr>
        </p:nvSpPr>
        <p:spPr/>
        <p:txBody>
          <a:bodyPr/>
          <a:lstStyle/>
          <a:p>
            <a:fld id="{F541B530-6471-4575-BEFF-6C59B17AD3AA}"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EF21B-4D76-4A28-8689-6B7810BD7624}" type="datetime1">
              <a:rPr lang="en-US" smtClean="0"/>
              <a:t>10/13/2016</a:t>
            </a:fld>
            <a:endParaRPr lang="en-US" dirty="0"/>
          </a:p>
        </p:txBody>
      </p:sp>
      <p:sp>
        <p:nvSpPr>
          <p:cNvPr id="3" name="Footer Placeholder 2"/>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4" name="Slide Number Placeholder 3"/>
          <p:cNvSpPr>
            <a:spLocks noGrp="1"/>
          </p:cNvSpPr>
          <p:nvPr>
            <p:ph type="sldNum" sz="quarter" idx="12"/>
          </p:nvPr>
        </p:nvSpPr>
        <p:spPr/>
        <p:txBody>
          <a:bodyPr/>
          <a:lstStyle/>
          <a:p>
            <a:fld id="{F541B530-6471-4575-BEFF-6C59B17AD3A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39B9670C-4FDD-449C-8E3E-174B6A9E37C9}" type="datetime1">
              <a:rPr lang="en-US" smtClean="0"/>
              <a:t>10/13/2016</a:t>
            </a:fld>
            <a:endParaRPr lang="en-US" dirty="0"/>
          </a:p>
        </p:txBody>
      </p:sp>
      <p:sp>
        <p:nvSpPr>
          <p:cNvPr id="6" name="Footer Placeholder 5"/>
          <p:cNvSpPr>
            <a:spLocks noGrp="1"/>
          </p:cNvSpPr>
          <p:nvPr>
            <p:ph type="ftr" sz="quarter" idx="11"/>
          </p:nvPr>
        </p:nvSpPr>
        <p:spPr/>
        <p:txBody>
          <a:bodyPr/>
          <a:lstStyle/>
          <a:p>
            <a:r>
              <a:rPr lang="en-US"/>
              <a:t>2016 GATESOL Annual Conference; 2016 TESOL Advocacy &amp; Policy Summit-A Redelivery</a:t>
            </a:r>
            <a:endParaRPr lang="en-US" dirty="0"/>
          </a:p>
        </p:txBody>
      </p:sp>
      <p:sp>
        <p:nvSpPr>
          <p:cNvPr id="7" name="Slide Number Placeholder 6"/>
          <p:cNvSpPr>
            <a:spLocks noGrp="1"/>
          </p:cNvSpPr>
          <p:nvPr>
            <p:ph type="sldNum" sz="quarter" idx="12"/>
          </p:nvPr>
        </p:nvSpPr>
        <p:spPr/>
        <p:txBody>
          <a:bodyPr/>
          <a:lstStyle/>
          <a:p>
            <a:fld id="{F541B530-6471-4575-BEFF-6C59B17AD3AA}"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94894449-B2D5-4EE3-A567-254D3615A406}" type="datetime1">
              <a:rPr lang="en-US" smtClean="0"/>
              <a:t>10/13/2016</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a:t>2016 GATESOL Annual Conference; 2016 TESOL Advocacy &amp; Policy Summit-A Redelivery</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541B530-6471-4575-BEFF-6C59B17AD3AA}"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CF881DC-4BD1-433C-9387-2C520ABE7BC8}" type="datetime1">
              <a:rPr lang="en-US" smtClean="0"/>
              <a:t>10/13/2016</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a:t>2016 GATESOL Annual Conference; 2016 TESOL Advocacy &amp; Policy Summit-A Redelivery</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541B530-6471-4575-BEFF-6C59B17AD3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295400"/>
            <a:ext cx="8305800" cy="1829761"/>
          </a:xfrm>
        </p:spPr>
        <p:txBody>
          <a:bodyPr>
            <a:normAutofit fontScale="90000"/>
          </a:bodyPr>
          <a:lstStyle/>
          <a:p>
            <a:r>
              <a:rPr lang="en-US" dirty="0">
                <a:solidFill>
                  <a:schemeClr val="accent3">
                    <a:lumMod val="60000"/>
                    <a:lumOff val="40000"/>
                  </a:schemeClr>
                </a:solidFill>
              </a:rPr>
              <a:t>2016 TESOL Policy &amp; Advocacy Summit: A Re-delivery</a:t>
            </a:r>
          </a:p>
        </p:txBody>
      </p:sp>
      <p:sp>
        <p:nvSpPr>
          <p:cNvPr id="3" name="Subtitle 2"/>
          <p:cNvSpPr>
            <a:spLocks noGrp="1"/>
          </p:cNvSpPr>
          <p:nvPr>
            <p:ph type="subTitle" idx="1"/>
          </p:nvPr>
        </p:nvSpPr>
        <p:spPr/>
        <p:txBody>
          <a:bodyPr>
            <a:normAutofit/>
          </a:bodyPr>
          <a:lstStyle/>
          <a:p>
            <a:r>
              <a:rPr lang="en-US" sz="2000" dirty="0"/>
              <a:t>Kendra M. Castelow</a:t>
            </a:r>
          </a:p>
          <a:p>
            <a:r>
              <a:rPr lang="en-US" sz="2000" dirty="0"/>
              <a:t>Anthony Dahlen</a:t>
            </a:r>
          </a:p>
          <a:p>
            <a:r>
              <a:rPr lang="en-US" sz="2000" dirty="0"/>
              <a:t>Garlfar Andrews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descr="DC Summit June 18-21 2016 (62).JPG"/>
          <p:cNvPicPr>
            <a:picLocks noChangeAspect="1"/>
          </p:cNvPicPr>
          <p:nvPr/>
        </p:nvPicPr>
        <p:blipFill>
          <a:blip r:embed="rId2" cstate="print"/>
          <a:stretch>
            <a:fillRect/>
          </a:stretch>
        </p:blipFill>
        <p:spPr>
          <a:xfrm>
            <a:off x="-76200" y="0"/>
            <a:ext cx="9220200" cy="6915150"/>
          </a:xfrm>
          <a:prstGeom prst="rect">
            <a:avLst/>
          </a:prstGeo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200000"/>
              </a:lnSpc>
            </a:pPr>
            <a:r>
              <a:rPr lang="en-US" dirty="0"/>
              <a:t>Over 70 participants</a:t>
            </a:r>
          </a:p>
          <a:p>
            <a:pPr>
              <a:lnSpc>
                <a:spcPct val="200000"/>
              </a:lnSpc>
            </a:pPr>
            <a:r>
              <a:rPr lang="en-US" dirty="0"/>
              <a:t>47 states &amp; 3 different countries</a:t>
            </a:r>
          </a:p>
          <a:p>
            <a:pPr>
              <a:lnSpc>
                <a:spcPct val="200000"/>
              </a:lnSpc>
            </a:pPr>
            <a:r>
              <a:rPr lang="en-US" dirty="0"/>
              <a:t>14 different sessions</a:t>
            </a:r>
          </a:p>
          <a:p>
            <a:pPr>
              <a:lnSpc>
                <a:spcPct val="200000"/>
              </a:lnSpc>
            </a:pPr>
            <a:r>
              <a:rPr lang="en-US" dirty="0"/>
              <a:t>Keynote speakers</a:t>
            </a:r>
          </a:p>
        </p:txBody>
      </p:sp>
      <p:sp>
        <p:nvSpPr>
          <p:cNvPr id="3" name="Title 2"/>
          <p:cNvSpPr>
            <a:spLocks noGrp="1"/>
          </p:cNvSpPr>
          <p:nvPr>
            <p:ph type="title"/>
          </p:nvPr>
        </p:nvSpPr>
        <p:spPr/>
        <p:txBody>
          <a:bodyPr/>
          <a:lstStyle/>
          <a:p>
            <a:pPr algn="ctr"/>
            <a:r>
              <a:rPr lang="en-US" dirty="0"/>
              <a:t>Stats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49).JPG"/>
          <p:cNvPicPr>
            <a:picLocks noGrp="1" noChangeAspect="1"/>
          </p:cNvPicPr>
          <p:nvPr>
            <p:ph idx="1"/>
          </p:nvPr>
        </p:nvPicPr>
        <p:blipFill>
          <a:blip r:embed="rId2" cstate="print"/>
          <a:stretch>
            <a:fillRect/>
          </a:stretch>
        </p:blipFill>
        <p:spPr>
          <a:xfrm rot="5400000">
            <a:off x="3009900" y="876300"/>
            <a:ext cx="7010400" cy="5257800"/>
          </a:xfrm>
        </p:spPr>
      </p:pic>
      <p:sp>
        <p:nvSpPr>
          <p:cNvPr id="3" name="Title 2"/>
          <p:cNvSpPr>
            <a:spLocks noGrp="1"/>
          </p:cNvSpPr>
          <p:nvPr>
            <p:ph type="title"/>
          </p:nvPr>
        </p:nvSpPr>
        <p:spPr>
          <a:xfrm rot="20214648">
            <a:off x="61961" y="1385499"/>
            <a:ext cx="4048717" cy="1143000"/>
          </a:xfrm>
        </p:spPr>
        <p:txBody>
          <a:bodyPr/>
          <a:lstStyle/>
          <a:p>
            <a:r>
              <a:rPr lang="en-US" dirty="0"/>
              <a:t>Team Georgia!</a:t>
            </a:r>
          </a:p>
        </p:txBody>
      </p:sp>
      <p:sp>
        <p:nvSpPr>
          <p:cNvPr id="5" name="TextBox 4"/>
          <p:cNvSpPr txBox="1"/>
          <p:nvPr/>
        </p:nvSpPr>
        <p:spPr>
          <a:xfrm>
            <a:off x="304800" y="3657600"/>
            <a:ext cx="3352800" cy="1200329"/>
          </a:xfrm>
          <a:prstGeom prst="rect">
            <a:avLst/>
          </a:prstGeom>
          <a:noFill/>
        </p:spPr>
        <p:txBody>
          <a:bodyPr wrap="square" rtlCol="0">
            <a:spAutoFit/>
          </a:bodyPr>
          <a:lstStyle/>
          <a:p>
            <a:r>
              <a:rPr lang="en-US" dirty="0"/>
              <a:t>(Left to Right)</a:t>
            </a:r>
          </a:p>
          <a:p>
            <a:r>
              <a:rPr lang="en-US" dirty="0"/>
              <a:t>Garlfar Andrews</a:t>
            </a:r>
          </a:p>
          <a:p>
            <a:r>
              <a:rPr lang="en-US" dirty="0"/>
              <a:t>Kendra M. Castelow</a:t>
            </a:r>
          </a:p>
          <a:p>
            <a:r>
              <a:rPr lang="en-US" dirty="0"/>
              <a:t>Anthony Dahlen</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b="1" dirty="0">
                <a:solidFill>
                  <a:schemeClr val="accent1">
                    <a:lumMod val="75000"/>
                  </a:schemeClr>
                </a:solidFill>
              </a:rPr>
              <a:t>Sunday, 19 June 2016</a:t>
            </a:r>
          </a:p>
          <a:p>
            <a:endParaRPr lang="en-US" sz="2000" b="1" dirty="0"/>
          </a:p>
          <a:p>
            <a:pPr>
              <a:lnSpc>
                <a:spcPct val="150000"/>
              </a:lnSpc>
            </a:pPr>
            <a:r>
              <a:rPr lang="en-US" sz="2000" b="1" dirty="0"/>
              <a:t>9:00–10:00 am </a:t>
            </a:r>
            <a:r>
              <a:rPr lang="en-US" sz="2000" dirty="0"/>
              <a:t>Registration</a:t>
            </a:r>
          </a:p>
          <a:p>
            <a:pPr>
              <a:lnSpc>
                <a:spcPct val="150000"/>
              </a:lnSpc>
            </a:pPr>
            <a:r>
              <a:rPr lang="en-US" sz="2000" b="1" dirty="0"/>
              <a:t>10:00-10:30 am </a:t>
            </a:r>
            <a:r>
              <a:rPr lang="en-US" sz="2000" dirty="0"/>
              <a:t>Welcome and Introductions</a:t>
            </a:r>
          </a:p>
          <a:p>
            <a:pPr>
              <a:lnSpc>
                <a:spcPct val="150000"/>
              </a:lnSpc>
            </a:pPr>
            <a:r>
              <a:rPr lang="en-US" sz="2000" b="1" dirty="0"/>
              <a:t>10:30-11:15 am </a:t>
            </a:r>
            <a:r>
              <a:rPr lang="en-US" sz="2000" dirty="0"/>
              <a:t>Legislative Overview</a:t>
            </a:r>
          </a:p>
          <a:p>
            <a:pPr>
              <a:lnSpc>
                <a:spcPct val="150000"/>
              </a:lnSpc>
            </a:pPr>
            <a:r>
              <a:rPr lang="en-US" sz="2000" b="1" dirty="0"/>
              <a:t>11:15-12:00 pm </a:t>
            </a:r>
            <a:r>
              <a:rPr lang="en-US" sz="2000" i="1" dirty="0"/>
              <a:t>Every Student Succeeds Act</a:t>
            </a:r>
            <a:r>
              <a:rPr lang="en-US" sz="2000" dirty="0"/>
              <a:t> and ELLs</a:t>
            </a:r>
          </a:p>
          <a:p>
            <a:pPr>
              <a:lnSpc>
                <a:spcPct val="150000"/>
              </a:lnSpc>
            </a:pPr>
            <a:r>
              <a:rPr lang="en-US" sz="2000" b="1" dirty="0"/>
              <a:t>12:00–1:30 pm </a:t>
            </a:r>
            <a:r>
              <a:rPr lang="en-US" sz="2000" dirty="0"/>
              <a:t>   Lunch - Keynote​</a:t>
            </a:r>
          </a:p>
          <a:p>
            <a:pPr>
              <a:lnSpc>
                <a:spcPct val="150000"/>
              </a:lnSpc>
            </a:pPr>
            <a:r>
              <a:rPr lang="en-US" sz="2000" b="1" dirty="0"/>
              <a:t>2:00–4:00 pm </a:t>
            </a:r>
            <a:r>
              <a:rPr lang="en-US" sz="2000" dirty="0"/>
              <a:t>Breakout Sessions</a:t>
            </a:r>
          </a:p>
          <a:p>
            <a:pPr>
              <a:lnSpc>
                <a:spcPct val="150000"/>
              </a:lnSpc>
            </a:pPr>
            <a:r>
              <a:rPr lang="en-US" sz="2000" b="1" dirty="0"/>
              <a:t>4:00-5:00 pm </a:t>
            </a:r>
            <a:r>
              <a:rPr lang="en-US" sz="2000" dirty="0"/>
              <a:t>Closing Keynote - Day 1</a:t>
            </a:r>
          </a:p>
        </p:txBody>
      </p:sp>
      <p:sp>
        <p:nvSpPr>
          <p:cNvPr id="3" name="Title 2"/>
          <p:cNvSpPr>
            <a:spLocks noGrp="1"/>
          </p:cNvSpPr>
          <p:nvPr>
            <p:ph type="title"/>
          </p:nvPr>
        </p:nvSpPr>
        <p:spPr/>
        <p:txBody>
          <a:bodyPr/>
          <a:lstStyle/>
          <a:p>
            <a:r>
              <a:rPr lang="en-US" dirty="0">
                <a:solidFill>
                  <a:schemeClr val="accent1">
                    <a:lumMod val="75000"/>
                  </a:schemeClr>
                </a:solidFill>
              </a:rPr>
              <a:t>Schedule</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4525963"/>
          </a:xfrm>
        </p:spPr>
        <p:txBody>
          <a:bodyPr>
            <a:normAutofit fontScale="92500" lnSpcReduction="10000"/>
          </a:bodyPr>
          <a:lstStyle/>
          <a:p>
            <a:r>
              <a:rPr lang="en-US" sz="2000" b="1" dirty="0">
                <a:solidFill>
                  <a:schemeClr val="accent1">
                    <a:lumMod val="75000"/>
                  </a:schemeClr>
                </a:solidFill>
              </a:rPr>
              <a:t>Monday, 2​0 June 2016</a:t>
            </a:r>
          </a:p>
          <a:p>
            <a:endParaRPr lang="en-US" sz="2000" b="1" dirty="0"/>
          </a:p>
          <a:p>
            <a:pPr>
              <a:lnSpc>
                <a:spcPct val="150000"/>
              </a:lnSpc>
            </a:pPr>
            <a:r>
              <a:rPr lang="en-US" sz="2000" b="1" dirty="0"/>
              <a:t>8:30 am–12:30 pm	</a:t>
            </a:r>
            <a:r>
              <a:rPr lang="en-US" sz="2000" dirty="0"/>
              <a:t>	Speakers and Breakout Sessions</a:t>
            </a:r>
          </a:p>
          <a:p>
            <a:pPr>
              <a:lnSpc>
                <a:spcPct val="150000"/>
              </a:lnSpc>
            </a:pPr>
            <a:r>
              <a:rPr lang="en-US" sz="2000" b="1" dirty="0"/>
              <a:t>12:30–2:00 pm</a:t>
            </a:r>
            <a:r>
              <a:rPr lang="en-US" sz="2000" dirty="0"/>
              <a:t>     		Networking Lunch</a:t>
            </a:r>
          </a:p>
          <a:p>
            <a:pPr>
              <a:lnSpc>
                <a:spcPct val="150000"/>
              </a:lnSpc>
            </a:pPr>
            <a:r>
              <a:rPr lang="en-US" sz="2000" b="1" dirty="0"/>
              <a:t>2:00–5:00 pm</a:t>
            </a:r>
            <a:r>
              <a:rPr lang="en-US" sz="2000" dirty="0"/>
              <a:t>		Grassroots Training and Preparation</a:t>
            </a:r>
            <a:br>
              <a:rPr lang="en-US" sz="2000" dirty="0"/>
            </a:br>
            <a:r>
              <a:rPr lang="en-US" sz="2000" dirty="0"/>
              <a:t>				for Capitol Hill Visits</a:t>
            </a:r>
          </a:p>
          <a:p>
            <a:endParaRPr lang="en-US" sz="2000" dirty="0"/>
          </a:p>
          <a:p>
            <a:r>
              <a:rPr lang="en-US" sz="2000" b="1" dirty="0">
                <a:solidFill>
                  <a:schemeClr val="accent1">
                    <a:lumMod val="75000"/>
                  </a:schemeClr>
                </a:solidFill>
              </a:rPr>
              <a:t>Tuesday, ​21 June 2016: TESOL Advocacy Day</a:t>
            </a:r>
          </a:p>
          <a:p>
            <a:endParaRPr lang="en-US" sz="2000" b="1" dirty="0"/>
          </a:p>
          <a:p>
            <a:pPr>
              <a:lnSpc>
                <a:spcPct val="150000"/>
              </a:lnSpc>
            </a:pPr>
            <a:r>
              <a:rPr lang="en-US" sz="2000" b="1" dirty="0"/>
              <a:t>9:00 am–4:00 pm</a:t>
            </a:r>
            <a:r>
              <a:rPr lang="en-US" sz="2000" dirty="0"/>
              <a:t>	Capitol Hill Visits </a:t>
            </a:r>
          </a:p>
          <a:p>
            <a:pPr>
              <a:lnSpc>
                <a:spcPct val="150000"/>
              </a:lnSpc>
            </a:pPr>
            <a:r>
              <a:rPr lang="en-US" sz="2000" b="1" dirty="0"/>
              <a:t>5:30–6:30 pm</a:t>
            </a:r>
            <a:r>
              <a:rPr lang="en-US" sz="2000" dirty="0"/>
              <a:t>	Closing Dinner and Debrief</a:t>
            </a:r>
          </a:p>
        </p:txBody>
      </p:sp>
      <p:sp>
        <p:nvSpPr>
          <p:cNvPr id="3" name="Footer Placeholder 2"/>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Update on WIOA &amp; Initiatives by the Office of Career, Technical, &amp; Adult Education-Johan E. Uvin</a:t>
            </a:r>
          </a:p>
          <a:p>
            <a:r>
              <a:rPr lang="en-US" dirty="0"/>
              <a:t>Luncheon Keynote by Sylvia Acevedo</a:t>
            </a:r>
          </a:p>
          <a:p>
            <a:r>
              <a:rPr lang="en-US" dirty="0"/>
              <a:t>The Rights of Immigrant Children and English Learner in Public Schools-Roger C. Rosenthal</a:t>
            </a:r>
          </a:p>
          <a:p>
            <a:r>
              <a:rPr lang="en-US" dirty="0"/>
              <a:t>Addressing WIOA’s Threats to Services for Adult English Learners</a:t>
            </a:r>
          </a:p>
          <a:p>
            <a:r>
              <a:rPr lang="en-US" dirty="0"/>
              <a:t>Advocating for English Language Learners</a:t>
            </a:r>
          </a:p>
        </p:txBody>
      </p:sp>
      <p:sp>
        <p:nvSpPr>
          <p:cNvPr id="3" name="Title 2"/>
          <p:cNvSpPr>
            <a:spLocks noGrp="1"/>
          </p:cNvSpPr>
          <p:nvPr>
            <p:ph type="title"/>
          </p:nvPr>
        </p:nvSpPr>
        <p:spPr/>
        <p:txBody>
          <a:bodyPr/>
          <a:lstStyle/>
          <a:p>
            <a:r>
              <a:rPr lang="en-US" dirty="0"/>
              <a:t>Session Information</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227775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67881"/>
            <a:ext cx="8229600" cy="4525963"/>
          </a:xfrm>
        </p:spPr>
        <p:txBody>
          <a:bodyPr/>
          <a:lstStyle/>
          <a:p>
            <a:r>
              <a:rPr lang="en-US" dirty="0"/>
              <a:t>DACA and DAPA: How Does President Obama’s Executive Action Impact Youth and Families?</a:t>
            </a:r>
          </a:p>
          <a:p>
            <a:r>
              <a:rPr lang="en-US" dirty="0"/>
              <a:t>ESSA: New Opportunities to Engage TESOL Members</a:t>
            </a:r>
          </a:p>
          <a:p>
            <a:r>
              <a:rPr lang="en-US" dirty="0"/>
              <a:t>Advocating for the Preparation of All Teachers of ELs: What Teachers Can Do</a:t>
            </a:r>
          </a:p>
          <a:p>
            <a:r>
              <a:rPr lang="en-US" dirty="0"/>
              <a:t>USDOE, OCR, &amp; Office of English Language Acquisition Policy Updates</a:t>
            </a:r>
          </a:p>
          <a:p>
            <a:endParaRPr lang="en-US" dirty="0"/>
          </a:p>
          <a:p>
            <a:endParaRPr lang="en-US" dirty="0"/>
          </a:p>
        </p:txBody>
      </p:sp>
      <p:sp>
        <p:nvSpPr>
          <p:cNvPr id="3" name="Title 2"/>
          <p:cNvSpPr>
            <a:spLocks noGrp="1"/>
          </p:cNvSpPr>
          <p:nvPr>
            <p:ph type="title"/>
          </p:nvPr>
        </p:nvSpPr>
        <p:spPr>
          <a:xfrm>
            <a:off x="457200" y="261191"/>
            <a:ext cx="8229600" cy="1143000"/>
          </a:xfrm>
        </p:spPr>
        <p:txBody>
          <a:bodyPr/>
          <a:lstStyle/>
          <a:p>
            <a:r>
              <a:rPr lang="en-US" dirty="0"/>
              <a:t>Session Information (Cont.)</a:t>
            </a:r>
          </a:p>
        </p:txBody>
      </p:sp>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526838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Engage and Empower: How to Talk and Teach about Immigration</a:t>
            </a:r>
          </a:p>
          <a:p>
            <a:r>
              <a:rPr lang="en-US" dirty="0"/>
              <a:t>English Language Learners &amp; Common Core State Standards</a:t>
            </a:r>
          </a:p>
          <a:p>
            <a:r>
              <a:rPr lang="en-US" dirty="0"/>
              <a:t>From Immigration Policy to People</a:t>
            </a:r>
          </a:p>
          <a:p>
            <a:r>
              <a:rPr lang="en-US" dirty="0"/>
              <a:t>Policy Update from the Student and Visitor Exchange Program</a:t>
            </a:r>
          </a:p>
        </p:txBody>
      </p:sp>
      <p:sp>
        <p:nvSpPr>
          <p:cNvPr id="3" name="Title 2"/>
          <p:cNvSpPr>
            <a:spLocks noGrp="1"/>
          </p:cNvSpPr>
          <p:nvPr>
            <p:ph type="title"/>
          </p:nvPr>
        </p:nvSpPr>
        <p:spPr/>
        <p:txBody>
          <a:bodyPr/>
          <a:lstStyle/>
          <a:p>
            <a:r>
              <a:rPr lang="en-US" dirty="0"/>
              <a:t>Session Information (Cont.)</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3155078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aefdgVYAAh8aN.jpg"/>
          <p:cNvPicPr>
            <a:picLocks noGrp="1" noChangeAspect="1"/>
          </p:cNvPicPr>
          <p:nvPr>
            <p:ph idx="1"/>
          </p:nvPr>
        </p:nvPicPr>
        <p:blipFill>
          <a:blip r:embed="rId2"/>
          <a:stretch>
            <a:fillRect/>
          </a:stretch>
        </p:blipFill>
        <p:spPr>
          <a:xfrm>
            <a:off x="1554692" y="1481138"/>
            <a:ext cx="6034616" cy="4525962"/>
          </a:xfrm>
        </p:spPr>
      </p:pic>
      <p:sp>
        <p:nvSpPr>
          <p:cNvPr id="3" name="Title 2"/>
          <p:cNvSpPr>
            <a:spLocks noGrp="1"/>
          </p:cNvSpPr>
          <p:nvPr>
            <p:ph type="title"/>
          </p:nvPr>
        </p:nvSpPr>
        <p:spPr/>
        <p:txBody>
          <a:bodyPr/>
          <a:lstStyle/>
          <a:p>
            <a:r>
              <a:rPr lang="en-US" dirty="0"/>
              <a:t>Workshop in progress</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67).JPG"/>
          <p:cNvPicPr>
            <a:picLocks noGrp="1" noChangeAspect="1"/>
          </p:cNvPicPr>
          <p:nvPr>
            <p:ph idx="1"/>
          </p:nvPr>
        </p:nvPicPr>
        <p:blipFill>
          <a:blip r:embed="rId2" cstate="print"/>
          <a:stretch>
            <a:fillRect/>
          </a:stretch>
        </p:blipFill>
        <p:spPr>
          <a:xfrm>
            <a:off x="304800" y="228600"/>
            <a:ext cx="8229600" cy="6172200"/>
          </a:xfrm>
        </p:spPr>
      </p:pic>
      <p:sp>
        <p:nvSpPr>
          <p:cNvPr id="3" name="Title 2"/>
          <p:cNvSpPr>
            <a:spLocks noGrp="1"/>
          </p:cNvSpPr>
          <p:nvPr>
            <p:ph type="title"/>
          </p:nvPr>
        </p:nvSpPr>
        <p:spPr/>
        <p:txBody>
          <a:bodyPr/>
          <a:lstStyle/>
          <a:p>
            <a:endParaRPr lang="en-US" dirty="0"/>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r>
              <a:rPr lang="en-US" dirty="0"/>
              <a:t>(Anthony starts with the introduction)</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68).JPG"/>
          <p:cNvPicPr>
            <a:picLocks noGrp="1" noChangeAspect="1"/>
          </p:cNvPicPr>
          <p:nvPr>
            <p:ph idx="1"/>
          </p:nvPr>
        </p:nvPicPr>
        <p:blipFill>
          <a:blip r:embed="rId2" cstate="print"/>
          <a:stretch>
            <a:fillRect/>
          </a:stretch>
        </p:blipFill>
        <p:spPr>
          <a:xfrm>
            <a:off x="900641" y="990599"/>
            <a:ext cx="7100359" cy="5325269"/>
          </a:xfrm>
        </p:spPr>
      </p:pic>
      <p:sp>
        <p:nvSpPr>
          <p:cNvPr id="3" name="Title 2"/>
          <p:cNvSpPr>
            <a:spLocks noGrp="1"/>
          </p:cNvSpPr>
          <p:nvPr>
            <p:ph type="title"/>
          </p:nvPr>
        </p:nvSpPr>
        <p:spPr/>
        <p:txBody>
          <a:bodyPr/>
          <a:lstStyle/>
          <a:p>
            <a:endParaRPr lang="en-US" dirty="0"/>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69).JPG"/>
          <p:cNvPicPr>
            <a:picLocks noGrp="1" noChangeAspect="1"/>
          </p:cNvPicPr>
          <p:nvPr>
            <p:ph idx="1"/>
          </p:nvPr>
        </p:nvPicPr>
        <p:blipFill>
          <a:blip r:embed="rId2"/>
          <a:stretch>
            <a:fillRect/>
          </a:stretch>
        </p:blipFill>
        <p:spPr>
          <a:xfrm rot="10800000">
            <a:off x="1249892" y="1166018"/>
            <a:ext cx="6979708" cy="5234781"/>
          </a:xfrm>
        </p:spPr>
      </p:pic>
      <p:sp>
        <p:nvSpPr>
          <p:cNvPr id="3" name="Title 2"/>
          <p:cNvSpPr>
            <a:spLocks noGrp="1"/>
          </p:cNvSpPr>
          <p:nvPr>
            <p:ph type="title"/>
          </p:nvPr>
        </p:nvSpPr>
        <p:spPr/>
        <p:txBody>
          <a:bodyPr/>
          <a:lstStyle/>
          <a:p>
            <a:r>
              <a:rPr lang="en-US" dirty="0"/>
              <a:t>Workshop selfie</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46).JPG"/>
          <p:cNvPicPr>
            <a:picLocks noGrp="1" noChangeAspect="1"/>
          </p:cNvPicPr>
          <p:nvPr>
            <p:ph idx="1"/>
          </p:nvPr>
        </p:nvPicPr>
        <p:blipFill>
          <a:blip r:embed="rId2" cstate="print"/>
          <a:stretch>
            <a:fillRect/>
          </a:stretch>
        </p:blipFill>
        <p:spPr>
          <a:xfrm>
            <a:off x="-279400" y="0"/>
            <a:ext cx="4775200" cy="3581400"/>
          </a:xfrm>
        </p:spPr>
      </p:pic>
      <p:sp>
        <p:nvSpPr>
          <p:cNvPr id="3" name="Title 2"/>
          <p:cNvSpPr>
            <a:spLocks noGrp="1"/>
          </p:cNvSpPr>
          <p:nvPr>
            <p:ph type="title"/>
          </p:nvPr>
        </p:nvSpPr>
        <p:spPr>
          <a:xfrm>
            <a:off x="609600" y="5867400"/>
            <a:ext cx="8229600" cy="1143000"/>
          </a:xfrm>
        </p:spPr>
        <p:txBody>
          <a:bodyPr/>
          <a:lstStyle/>
          <a:p>
            <a:r>
              <a:rPr lang="en-US" dirty="0">
                <a:solidFill>
                  <a:srgbClr val="FFC000"/>
                </a:solidFill>
              </a:rPr>
              <a:t>Before lunch mingling</a:t>
            </a:r>
          </a:p>
        </p:txBody>
      </p:sp>
      <p:pic>
        <p:nvPicPr>
          <p:cNvPr id="5" name="Picture 4" descr="DC Summit June 18-21 2016 (60).JPG"/>
          <p:cNvPicPr>
            <a:picLocks noChangeAspect="1"/>
          </p:cNvPicPr>
          <p:nvPr/>
        </p:nvPicPr>
        <p:blipFill>
          <a:blip r:embed="rId3" cstate="print"/>
          <a:stretch>
            <a:fillRect/>
          </a:stretch>
        </p:blipFill>
        <p:spPr>
          <a:xfrm>
            <a:off x="3886200" y="2286000"/>
            <a:ext cx="5029200" cy="3771900"/>
          </a:xfrm>
          <a:prstGeom prst="rect">
            <a:avLst/>
          </a:prstGeo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47).JPG"/>
          <p:cNvPicPr>
            <a:picLocks noGrp="1" noChangeAspect="1"/>
          </p:cNvPicPr>
          <p:nvPr>
            <p:ph idx="1"/>
          </p:nvPr>
        </p:nvPicPr>
        <p:blipFill>
          <a:blip r:embed="rId2" cstate="print"/>
          <a:stretch>
            <a:fillRect/>
          </a:stretch>
        </p:blipFill>
        <p:spPr>
          <a:xfrm>
            <a:off x="990600" y="1524000"/>
            <a:ext cx="6827308" cy="5120481"/>
          </a:xfrm>
        </p:spPr>
      </p:pic>
      <p:sp>
        <p:nvSpPr>
          <p:cNvPr id="3" name="Title 2"/>
          <p:cNvSpPr>
            <a:spLocks noGrp="1"/>
          </p:cNvSpPr>
          <p:nvPr>
            <p:ph type="title"/>
          </p:nvPr>
        </p:nvSpPr>
        <p:spPr/>
        <p:txBody>
          <a:bodyPr/>
          <a:lstStyle/>
          <a:p>
            <a:r>
              <a:rPr lang="en-US" dirty="0"/>
              <a:t>Lunch networking</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59).JPG"/>
          <p:cNvPicPr>
            <a:picLocks noGrp="1" noChangeAspect="1"/>
          </p:cNvPicPr>
          <p:nvPr>
            <p:ph idx="1"/>
          </p:nvPr>
        </p:nvPicPr>
        <p:blipFill>
          <a:blip r:embed="rId2" cstate="print"/>
          <a:stretch>
            <a:fillRect/>
          </a:stretch>
        </p:blipFill>
        <p:spPr>
          <a:xfrm>
            <a:off x="1111251" y="1676400"/>
            <a:ext cx="6965949" cy="5224462"/>
          </a:xfrm>
        </p:spPr>
      </p:pic>
      <p:sp>
        <p:nvSpPr>
          <p:cNvPr id="3" name="Title 2"/>
          <p:cNvSpPr>
            <a:spLocks noGrp="1"/>
          </p:cNvSpPr>
          <p:nvPr>
            <p:ph type="title"/>
          </p:nvPr>
        </p:nvSpPr>
        <p:spPr/>
        <p:txBody>
          <a:bodyPr>
            <a:normAutofit fontScale="90000"/>
          </a:bodyPr>
          <a:lstStyle/>
          <a:p>
            <a:pPr algn="ctr"/>
            <a:r>
              <a:rPr lang="en-US" dirty="0"/>
              <a:t>Everybody busy </a:t>
            </a:r>
            <a:br>
              <a:rPr lang="en-US" dirty="0"/>
            </a:br>
            <a:r>
              <a:rPr lang="en-US" dirty="0"/>
              <a:t>(nobody looks in the camera!)</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61).JPG"/>
          <p:cNvPicPr>
            <a:picLocks noGrp="1" noChangeAspect="1"/>
          </p:cNvPicPr>
          <p:nvPr>
            <p:ph idx="1"/>
          </p:nvPr>
        </p:nvPicPr>
        <p:blipFill>
          <a:blip r:embed="rId2" cstate="print"/>
          <a:stretch>
            <a:fillRect/>
          </a:stretch>
        </p:blipFill>
        <p:spPr>
          <a:xfrm>
            <a:off x="1103841" y="1142999"/>
            <a:ext cx="7354359" cy="5515769"/>
          </a:xfrm>
        </p:spPr>
      </p:pic>
      <p:sp>
        <p:nvSpPr>
          <p:cNvPr id="3" name="Title 2"/>
          <p:cNvSpPr>
            <a:spLocks noGrp="1"/>
          </p:cNvSpPr>
          <p:nvPr>
            <p:ph type="title"/>
          </p:nvPr>
        </p:nvSpPr>
        <p:spPr/>
        <p:txBody>
          <a:bodyPr/>
          <a:lstStyle/>
          <a:p>
            <a:endParaRPr lang="en-US" dirty="0"/>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48).JPG"/>
          <p:cNvPicPr>
            <a:picLocks noGrp="1" noChangeAspect="1"/>
          </p:cNvPicPr>
          <p:nvPr>
            <p:ph idx="1"/>
          </p:nvPr>
        </p:nvPicPr>
        <p:blipFill>
          <a:blip r:embed="rId2" cstate="print"/>
          <a:stretch>
            <a:fillRect/>
          </a:stretch>
        </p:blipFill>
        <p:spPr>
          <a:xfrm>
            <a:off x="900641" y="1447800"/>
            <a:ext cx="7620000" cy="5257800"/>
          </a:xfrm>
        </p:spPr>
      </p:pic>
      <p:sp>
        <p:nvSpPr>
          <p:cNvPr id="3" name="Title 2"/>
          <p:cNvSpPr>
            <a:spLocks noGrp="1"/>
          </p:cNvSpPr>
          <p:nvPr>
            <p:ph type="title"/>
          </p:nvPr>
        </p:nvSpPr>
        <p:spPr/>
        <p:txBody>
          <a:bodyPr/>
          <a:lstStyle/>
          <a:p>
            <a:pPr algn="ctr"/>
            <a:r>
              <a:rPr lang="en-US" dirty="0">
                <a:latin typeface="AR BERKLEY" pitchFamily="2" charset="0"/>
              </a:rPr>
              <a:t>ESSA</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906962"/>
          </a:xfrm>
        </p:spPr>
        <p:txBody>
          <a:bodyPr>
            <a:normAutofit/>
          </a:bodyPr>
          <a:lstStyle/>
          <a:p>
            <a:r>
              <a:rPr lang="en-US" dirty="0"/>
              <a:t>(Kendra or Garlfar continue on sessions, workshops, keynote speakers, ESSA, etc)</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(Anthony starts on Capitol Hill)</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C Summit June 18-21 2016 (81).JPG"/>
          <p:cNvPicPr>
            <a:picLocks noChangeAspect="1"/>
          </p:cNvPicPr>
          <p:nvPr/>
        </p:nvPicPr>
        <p:blipFill>
          <a:blip r:embed="rId2" cstate="print"/>
          <a:stretch>
            <a:fillRect/>
          </a:stretch>
        </p:blipFill>
        <p:spPr>
          <a:xfrm rot="706377">
            <a:off x="278406" y="3861758"/>
            <a:ext cx="4572000" cy="3200400"/>
          </a:xfrm>
          <a:prstGeom prst="rect">
            <a:avLst/>
          </a:prstGeom>
        </p:spPr>
      </p:pic>
      <p:pic>
        <p:nvPicPr>
          <p:cNvPr id="4" name="Content Placeholder 3" descr="DC Summit June 18-21 2016 (16).JPG"/>
          <p:cNvPicPr>
            <a:picLocks noGrp="1" noChangeAspect="1"/>
          </p:cNvPicPr>
          <p:nvPr>
            <p:ph idx="1"/>
          </p:nvPr>
        </p:nvPicPr>
        <p:blipFill>
          <a:blip r:embed="rId3" cstate="print"/>
          <a:stretch>
            <a:fillRect/>
          </a:stretch>
        </p:blipFill>
        <p:spPr>
          <a:xfrm rot="20816671">
            <a:off x="343302" y="864586"/>
            <a:ext cx="3945467" cy="2959100"/>
          </a:xfrm>
        </p:spPr>
      </p:pic>
      <p:pic>
        <p:nvPicPr>
          <p:cNvPr id="5" name="Picture 4" descr="DC Summit June 18-21 2016 (20).JPG"/>
          <p:cNvPicPr>
            <a:picLocks noChangeAspect="1"/>
          </p:cNvPicPr>
          <p:nvPr/>
        </p:nvPicPr>
        <p:blipFill>
          <a:blip r:embed="rId4" cstate="print"/>
          <a:stretch>
            <a:fillRect/>
          </a:stretch>
        </p:blipFill>
        <p:spPr>
          <a:xfrm rot="290568">
            <a:off x="5266475" y="3368168"/>
            <a:ext cx="4412636" cy="3309477"/>
          </a:xfrm>
          <a:prstGeom prst="rect">
            <a:avLst/>
          </a:prstGeom>
        </p:spPr>
      </p:pic>
      <p:pic>
        <p:nvPicPr>
          <p:cNvPr id="7" name="Picture 6" descr="DC Summit June 18-21 2016 (76).JPG"/>
          <p:cNvPicPr>
            <a:picLocks noChangeAspect="1"/>
          </p:cNvPicPr>
          <p:nvPr/>
        </p:nvPicPr>
        <p:blipFill>
          <a:blip r:embed="rId5" cstate="print"/>
          <a:stretch>
            <a:fillRect/>
          </a:stretch>
        </p:blipFill>
        <p:spPr>
          <a:xfrm rot="506756">
            <a:off x="4718082" y="310536"/>
            <a:ext cx="4476429" cy="3357322"/>
          </a:xfrm>
          <a:prstGeom prst="rect">
            <a:avLst/>
          </a:prstGeom>
        </p:spPr>
      </p:pic>
      <p:sp>
        <p:nvSpPr>
          <p:cNvPr id="3" name="Title 2"/>
          <p:cNvSpPr>
            <a:spLocks noGrp="1"/>
          </p:cNvSpPr>
          <p:nvPr>
            <p:ph type="title"/>
          </p:nvPr>
        </p:nvSpPr>
        <p:spPr/>
        <p:txBody>
          <a:bodyPr/>
          <a:lstStyle/>
          <a:p>
            <a:r>
              <a:rPr lang="en-US" dirty="0">
                <a:solidFill>
                  <a:schemeClr val="accent2">
                    <a:lumMod val="60000"/>
                    <a:lumOff val="40000"/>
                  </a:schemeClr>
                </a:solidFill>
              </a:rPr>
              <a:t>Alexandria, VA</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Kendra M. Castelow – ESOL Teacher, Houston County Public Schools</a:t>
            </a:r>
          </a:p>
          <a:p>
            <a:r>
              <a:rPr lang="en-US" dirty="0"/>
              <a:t>Garlfar Andrews – ESOL Teacher, Gwinnett County Public Schools</a:t>
            </a:r>
          </a:p>
          <a:p>
            <a:r>
              <a:rPr lang="en-US" dirty="0"/>
              <a:t>Anthony Dahlen – Instructor, Chattahoochee Technical College</a:t>
            </a:r>
          </a:p>
        </p:txBody>
      </p:sp>
      <p:sp>
        <p:nvSpPr>
          <p:cNvPr id="3" name="Title 2"/>
          <p:cNvSpPr>
            <a:spLocks noGrp="1"/>
          </p:cNvSpPr>
          <p:nvPr>
            <p:ph type="title"/>
          </p:nvPr>
        </p:nvSpPr>
        <p:spPr/>
        <p:txBody>
          <a:bodyPr/>
          <a:lstStyle/>
          <a:p>
            <a:r>
              <a:rPr lang="en-US" dirty="0"/>
              <a:t>Session Presenters: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3607591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descr="DC Summit June 18-21 2016 (26).JPG"/>
          <p:cNvPicPr>
            <a:picLocks noChangeAspect="1"/>
          </p:cNvPicPr>
          <p:nvPr/>
        </p:nvPicPr>
        <p:blipFill>
          <a:blip r:embed="rId2" cstate="print"/>
          <a:stretch>
            <a:fillRect/>
          </a:stretch>
        </p:blipFill>
        <p:spPr>
          <a:xfrm>
            <a:off x="3124200" y="2514600"/>
            <a:ext cx="5384800" cy="4038600"/>
          </a:xfrm>
          <a:prstGeom prst="rect">
            <a:avLst/>
          </a:prstGeom>
        </p:spPr>
      </p:pic>
      <p:pic>
        <p:nvPicPr>
          <p:cNvPr id="4" name="Content Placeholder 3" descr="DC Summit June 18-21 2016 (22).JPG"/>
          <p:cNvPicPr>
            <a:picLocks noGrp="1" noChangeAspect="1"/>
          </p:cNvPicPr>
          <p:nvPr>
            <p:ph idx="1"/>
          </p:nvPr>
        </p:nvPicPr>
        <p:blipFill>
          <a:blip r:embed="rId3" cstate="print"/>
          <a:stretch>
            <a:fillRect/>
          </a:stretch>
        </p:blipFill>
        <p:spPr>
          <a:xfrm rot="21132010">
            <a:off x="71664" y="386941"/>
            <a:ext cx="6034616" cy="4525962"/>
          </a:xfr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40).JPG"/>
          <p:cNvPicPr>
            <a:picLocks noGrp="1" noChangeAspect="1"/>
          </p:cNvPicPr>
          <p:nvPr>
            <p:ph idx="1"/>
          </p:nvPr>
        </p:nvPicPr>
        <p:blipFill>
          <a:blip r:embed="rId2" cstate="print"/>
          <a:stretch>
            <a:fillRect/>
          </a:stretch>
        </p:blipFill>
        <p:spPr>
          <a:xfrm rot="5400000">
            <a:off x="-961363" y="738055"/>
            <a:ext cx="7081308" cy="5310981"/>
          </a:xfrm>
        </p:spPr>
      </p:pic>
      <p:pic>
        <p:nvPicPr>
          <p:cNvPr id="5" name="Picture 4" descr="Alexandria-Walk-Lee-Home-2012-b.jpg"/>
          <p:cNvPicPr>
            <a:picLocks noChangeAspect="1"/>
          </p:cNvPicPr>
          <p:nvPr/>
        </p:nvPicPr>
        <p:blipFill>
          <a:blip r:embed="rId3"/>
          <a:stretch>
            <a:fillRect/>
          </a:stretch>
        </p:blipFill>
        <p:spPr>
          <a:xfrm>
            <a:off x="3872345" y="2780704"/>
            <a:ext cx="5271655" cy="4077296"/>
          </a:xfrm>
          <a:prstGeom prst="rect">
            <a:avLst/>
          </a:prstGeo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Extensive preparation</a:t>
            </a:r>
          </a:p>
          <a:p>
            <a:r>
              <a:rPr lang="en-US" dirty="0"/>
              <a:t>What to do and what not to do</a:t>
            </a:r>
          </a:p>
          <a:p>
            <a:r>
              <a:rPr lang="en-US" dirty="0"/>
              <a:t>How to be and how not to be (Hamlet?)</a:t>
            </a:r>
          </a:p>
          <a:p>
            <a:r>
              <a:rPr lang="en-US" dirty="0"/>
              <a:t>What to say and what not to say</a:t>
            </a:r>
          </a:p>
          <a:p>
            <a:endParaRPr lang="en-US" dirty="0"/>
          </a:p>
        </p:txBody>
      </p:sp>
      <p:sp>
        <p:nvSpPr>
          <p:cNvPr id="4" name="Title 2"/>
          <p:cNvSpPr>
            <a:spLocks noGrp="1"/>
          </p:cNvSpPr>
          <p:nvPr>
            <p:ph type="title"/>
          </p:nvPr>
        </p:nvSpPr>
        <p:spPr/>
        <p:txBody>
          <a:bodyPr/>
          <a:lstStyle/>
          <a:p>
            <a:r>
              <a:rPr lang="en-US" dirty="0"/>
              <a:t>Tuesday – Capitol Hill trip</a:t>
            </a:r>
          </a:p>
        </p:txBody>
      </p:sp>
      <p:sp>
        <p:nvSpPr>
          <p:cNvPr id="3" name="Footer Placeholder 2"/>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bway map.jpg.gif"/>
          <p:cNvPicPr>
            <a:picLocks noGrp="1" noChangeAspect="1"/>
          </p:cNvPicPr>
          <p:nvPr>
            <p:ph idx="1"/>
          </p:nvPr>
        </p:nvPicPr>
        <p:blipFill>
          <a:blip r:embed="rId2"/>
          <a:stretch>
            <a:fillRect/>
          </a:stretch>
        </p:blipFill>
        <p:spPr>
          <a:xfrm>
            <a:off x="1905000" y="1295400"/>
            <a:ext cx="5208102" cy="4933992"/>
          </a:xfrm>
        </p:spPr>
      </p:pic>
      <p:sp>
        <p:nvSpPr>
          <p:cNvPr id="3" name="Title 2"/>
          <p:cNvSpPr>
            <a:spLocks noGrp="1"/>
          </p:cNvSpPr>
          <p:nvPr>
            <p:ph type="title"/>
          </p:nvPr>
        </p:nvSpPr>
        <p:spPr/>
        <p:txBody>
          <a:bodyPr/>
          <a:lstStyle/>
          <a:p>
            <a:r>
              <a:rPr lang="en-US" dirty="0"/>
              <a:t>DC subway system</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tels_near_king_street_metro_neighborhood_descriptions.png"/>
          <p:cNvPicPr>
            <a:picLocks noGrp="1" noChangeAspect="1"/>
          </p:cNvPicPr>
          <p:nvPr>
            <p:ph idx="1"/>
          </p:nvPr>
        </p:nvPicPr>
        <p:blipFill>
          <a:blip r:embed="rId2"/>
          <a:stretch>
            <a:fillRect/>
          </a:stretch>
        </p:blipFill>
        <p:spPr>
          <a:xfrm>
            <a:off x="228600" y="2438400"/>
            <a:ext cx="8686799" cy="2743200"/>
          </a:xfrm>
        </p:spPr>
      </p:pic>
      <p:sp>
        <p:nvSpPr>
          <p:cNvPr id="3" name="Title 2"/>
          <p:cNvSpPr>
            <a:spLocks noGrp="1"/>
          </p:cNvSpPr>
          <p:nvPr>
            <p:ph type="title"/>
          </p:nvPr>
        </p:nvSpPr>
        <p:spPr/>
        <p:txBody>
          <a:bodyPr/>
          <a:lstStyle/>
          <a:p>
            <a:pPr algn="ctr"/>
            <a:r>
              <a:rPr lang="en-US" dirty="0"/>
              <a:t>King Street</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00px-King_Street_Station_2.jpg"/>
          <p:cNvPicPr>
            <a:picLocks noGrp="1" noChangeAspect="1"/>
          </p:cNvPicPr>
          <p:nvPr>
            <p:ph idx="1"/>
          </p:nvPr>
        </p:nvPicPr>
        <p:blipFill>
          <a:blip r:embed="rId2"/>
          <a:stretch>
            <a:fillRect/>
          </a:stretch>
        </p:blipFill>
        <p:spPr>
          <a:xfrm>
            <a:off x="685800" y="1295400"/>
            <a:ext cx="3810000" cy="2857500"/>
          </a:xfrm>
        </p:spPr>
      </p:pic>
      <p:sp>
        <p:nvSpPr>
          <p:cNvPr id="3" name="Title 2"/>
          <p:cNvSpPr>
            <a:spLocks noGrp="1"/>
          </p:cNvSpPr>
          <p:nvPr>
            <p:ph type="title"/>
          </p:nvPr>
        </p:nvSpPr>
        <p:spPr/>
        <p:txBody>
          <a:bodyPr/>
          <a:lstStyle/>
          <a:p>
            <a:r>
              <a:rPr lang="en-US" dirty="0"/>
              <a:t>King St to Capitol Heights</a:t>
            </a:r>
          </a:p>
        </p:txBody>
      </p:sp>
      <p:pic>
        <p:nvPicPr>
          <p:cNvPr id="5" name="Picture 4" descr="capitol heights station.png"/>
          <p:cNvPicPr>
            <a:picLocks noChangeAspect="1"/>
          </p:cNvPicPr>
          <p:nvPr/>
        </p:nvPicPr>
        <p:blipFill>
          <a:blip r:embed="rId3"/>
          <a:stretch>
            <a:fillRect/>
          </a:stretch>
        </p:blipFill>
        <p:spPr>
          <a:xfrm>
            <a:off x="4114800" y="3505200"/>
            <a:ext cx="4626428" cy="2590800"/>
          </a:xfrm>
          <a:prstGeom prst="rect">
            <a:avLst/>
          </a:prstGeo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ffIO2WMAAK1x6.jpg"/>
          <p:cNvPicPr>
            <a:picLocks noGrp="1" noChangeAspect="1"/>
          </p:cNvPicPr>
          <p:nvPr>
            <p:ph idx="1"/>
          </p:nvPr>
        </p:nvPicPr>
        <p:blipFill>
          <a:blip r:embed="rId2"/>
          <a:stretch>
            <a:fillRect/>
          </a:stretch>
        </p:blipFill>
        <p:spPr>
          <a:xfrm>
            <a:off x="1554692" y="1481138"/>
            <a:ext cx="6034616" cy="4525962"/>
          </a:xfrm>
        </p:spPr>
      </p:pic>
      <p:sp>
        <p:nvSpPr>
          <p:cNvPr id="3" name="Title 2"/>
          <p:cNvSpPr>
            <a:spLocks noGrp="1"/>
          </p:cNvSpPr>
          <p:nvPr>
            <p:ph type="title"/>
          </p:nvPr>
        </p:nvSpPr>
        <p:spPr/>
        <p:txBody>
          <a:bodyPr/>
          <a:lstStyle/>
          <a:p>
            <a:endParaRPr lang="en-US" dirty="0"/>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C Summit June 18-21 2016 (89).JPG"/>
          <p:cNvPicPr>
            <a:picLocks noChangeAspect="1"/>
          </p:cNvPicPr>
          <p:nvPr/>
        </p:nvPicPr>
        <p:blipFill>
          <a:blip r:embed="rId2" cstate="print"/>
          <a:stretch>
            <a:fillRect/>
          </a:stretch>
        </p:blipFill>
        <p:spPr>
          <a:xfrm rot="10800000">
            <a:off x="4724400" y="3657600"/>
            <a:ext cx="4267200" cy="3200400"/>
          </a:xfrm>
          <a:prstGeom prst="rect">
            <a:avLst/>
          </a:prstGeom>
        </p:spPr>
      </p:pic>
      <p:pic>
        <p:nvPicPr>
          <p:cNvPr id="4" name="Content Placeholder 3" descr="DC Summit June 18-21 2016 (87).JPG"/>
          <p:cNvPicPr>
            <a:picLocks noGrp="1" noChangeAspect="1"/>
          </p:cNvPicPr>
          <p:nvPr>
            <p:ph idx="1"/>
          </p:nvPr>
        </p:nvPicPr>
        <p:blipFill>
          <a:blip r:embed="rId3" cstate="print"/>
          <a:stretch>
            <a:fillRect/>
          </a:stretch>
        </p:blipFill>
        <p:spPr>
          <a:xfrm>
            <a:off x="0" y="0"/>
            <a:ext cx="6034616" cy="4525962"/>
          </a:xfr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asTrain.jpg"/>
          <p:cNvPicPr>
            <a:picLocks noGrp="1" noChangeAspect="1"/>
          </p:cNvPicPr>
          <p:nvPr>
            <p:ph idx="1"/>
          </p:nvPr>
        </p:nvPicPr>
        <p:blipFill>
          <a:blip r:embed="rId2" cstate="print"/>
          <a:stretch>
            <a:fillRect/>
          </a:stretch>
        </p:blipFill>
        <p:spPr>
          <a:xfrm>
            <a:off x="304800" y="685800"/>
            <a:ext cx="5092690" cy="3608171"/>
          </a:xfrm>
        </p:spPr>
      </p:pic>
      <p:sp>
        <p:nvSpPr>
          <p:cNvPr id="3" name="Title 2"/>
          <p:cNvSpPr>
            <a:spLocks noGrp="1"/>
          </p:cNvSpPr>
          <p:nvPr>
            <p:ph type="title"/>
          </p:nvPr>
        </p:nvSpPr>
        <p:spPr>
          <a:xfrm rot="1320879">
            <a:off x="5341460" y="934363"/>
            <a:ext cx="3581400" cy="1143000"/>
          </a:xfrm>
        </p:spPr>
        <p:txBody>
          <a:bodyPr/>
          <a:lstStyle/>
          <a:p>
            <a:pPr algn="r"/>
            <a:r>
              <a:rPr lang="en-US" dirty="0"/>
              <a:t>Train system</a:t>
            </a:r>
          </a:p>
        </p:txBody>
      </p:sp>
      <p:pic>
        <p:nvPicPr>
          <p:cNvPr id="5" name="Picture 4" descr="Capitol_Subway_System_-_RSOB.jpg"/>
          <p:cNvPicPr>
            <a:picLocks noChangeAspect="1"/>
          </p:cNvPicPr>
          <p:nvPr/>
        </p:nvPicPr>
        <p:blipFill>
          <a:blip r:embed="rId3" cstate="print"/>
          <a:stretch>
            <a:fillRect/>
          </a:stretch>
        </p:blipFill>
        <p:spPr>
          <a:xfrm>
            <a:off x="2895600" y="3200400"/>
            <a:ext cx="5586335" cy="3493008"/>
          </a:xfrm>
          <a:prstGeom prst="rect">
            <a:avLst/>
          </a:prstGeo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4" name="Picture 3" descr="US HOR building.jpg"/>
          <p:cNvPicPr>
            <a:picLocks noChangeAspect="1"/>
          </p:cNvPicPr>
          <p:nvPr/>
        </p:nvPicPr>
        <p:blipFill>
          <a:blip r:embed="rId2" cstate="print"/>
          <a:stretch>
            <a:fillRect/>
          </a:stretch>
        </p:blipFill>
        <p:spPr>
          <a:xfrm>
            <a:off x="1371600" y="2362200"/>
            <a:ext cx="6292057" cy="4191000"/>
          </a:xfrm>
          <a:prstGeom prst="rect">
            <a:avLst/>
          </a:prstGeom>
        </p:spPr>
      </p:pic>
      <p:pic>
        <p:nvPicPr>
          <p:cNvPr id="5" name="Picture 4" descr="Seal_of_the_United_States_House_of_Representatives_svg.png"/>
          <p:cNvPicPr>
            <a:picLocks noChangeAspect="1"/>
          </p:cNvPicPr>
          <p:nvPr/>
        </p:nvPicPr>
        <p:blipFill>
          <a:blip r:embed="rId3" cstate="print"/>
          <a:stretch>
            <a:fillRect/>
          </a:stretch>
        </p:blipFill>
        <p:spPr>
          <a:xfrm>
            <a:off x="5867400" y="1447800"/>
            <a:ext cx="2514600" cy="2514600"/>
          </a:xfrm>
          <a:prstGeom prst="rect">
            <a:avLst/>
          </a:prstGeom>
        </p:spPr>
      </p:pic>
      <p:sp>
        <p:nvSpPr>
          <p:cNvPr id="6" name="Title 5"/>
          <p:cNvSpPr>
            <a:spLocks noGrp="1"/>
          </p:cNvSpPr>
          <p:nvPr>
            <p:ph type="title"/>
          </p:nvPr>
        </p:nvSpPr>
        <p:spPr/>
        <p:txBody>
          <a:bodyPr>
            <a:normAutofit fontScale="90000"/>
          </a:bodyPr>
          <a:lstStyle/>
          <a:p>
            <a:r>
              <a:rPr lang="en-US" dirty="0"/>
              <a:t>US House of Representatives</a:t>
            </a:r>
            <a:br>
              <a:rPr lang="en-US" dirty="0"/>
            </a:br>
            <a:endParaRPr lang="en-US" dirty="0"/>
          </a:p>
        </p:txBody>
      </p:sp>
      <p:sp>
        <p:nvSpPr>
          <p:cNvPr id="3" name="Footer Placeholder 2"/>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38400"/>
            <a:ext cx="8229600" cy="3568891"/>
          </a:xfrm>
        </p:spPr>
        <p:txBody>
          <a:bodyPr/>
          <a:lstStyle/>
          <a:p>
            <a:r>
              <a:rPr lang="en-US" dirty="0"/>
              <a:t>Every Summer</a:t>
            </a:r>
          </a:p>
          <a:p>
            <a:r>
              <a:rPr lang="en-US" dirty="0"/>
              <a:t>Washington, DC</a:t>
            </a:r>
          </a:p>
          <a:p>
            <a:r>
              <a:rPr lang="en-US" dirty="0"/>
              <a:t>10 years in-a-row</a:t>
            </a:r>
          </a:p>
          <a:p>
            <a:endParaRPr lang="en-US" dirty="0"/>
          </a:p>
        </p:txBody>
      </p:sp>
      <p:sp>
        <p:nvSpPr>
          <p:cNvPr id="3" name="Title 2"/>
          <p:cNvSpPr>
            <a:spLocks noGrp="1"/>
          </p:cNvSpPr>
          <p:nvPr>
            <p:ph type="title"/>
          </p:nvPr>
        </p:nvSpPr>
        <p:spPr>
          <a:xfrm>
            <a:off x="457200" y="838200"/>
            <a:ext cx="8229600" cy="1143000"/>
          </a:xfrm>
        </p:spPr>
        <p:txBody>
          <a:bodyPr>
            <a:normAutofit fontScale="90000"/>
          </a:bodyPr>
          <a:lstStyle/>
          <a:p>
            <a:r>
              <a:rPr lang="en-US" dirty="0"/>
              <a:t>2016 TESOL ADVOCACY &amp; POLICY SUMMIT</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S senate building.jpg"/>
          <p:cNvPicPr>
            <a:picLocks noGrp="1" noChangeAspect="1"/>
          </p:cNvPicPr>
          <p:nvPr>
            <p:ph idx="1"/>
          </p:nvPr>
        </p:nvPicPr>
        <p:blipFill>
          <a:blip r:embed="rId2" cstate="print"/>
          <a:stretch>
            <a:fillRect/>
          </a:stretch>
        </p:blipFill>
        <p:spPr>
          <a:xfrm>
            <a:off x="457200" y="1609909"/>
            <a:ext cx="8229600" cy="4268419"/>
          </a:xfrm>
        </p:spPr>
      </p:pic>
      <p:sp>
        <p:nvSpPr>
          <p:cNvPr id="3" name="Title 2"/>
          <p:cNvSpPr>
            <a:spLocks noGrp="1"/>
          </p:cNvSpPr>
          <p:nvPr>
            <p:ph type="title"/>
          </p:nvPr>
        </p:nvSpPr>
        <p:spPr/>
        <p:txBody>
          <a:bodyPr/>
          <a:lstStyle/>
          <a:p>
            <a:r>
              <a:rPr lang="en-US" dirty="0"/>
              <a:t>US Senate</a:t>
            </a:r>
          </a:p>
        </p:txBody>
      </p:sp>
      <p:pic>
        <p:nvPicPr>
          <p:cNvPr id="5" name="Picture 4" descr="2000px-US-Senate-UnofficialAltGreatSeal_svg.png"/>
          <p:cNvPicPr>
            <a:picLocks noChangeAspect="1"/>
          </p:cNvPicPr>
          <p:nvPr/>
        </p:nvPicPr>
        <p:blipFill>
          <a:blip r:embed="rId3" cstate="print"/>
          <a:stretch>
            <a:fillRect/>
          </a:stretch>
        </p:blipFill>
        <p:spPr>
          <a:xfrm>
            <a:off x="6477000" y="304800"/>
            <a:ext cx="2667000" cy="2667000"/>
          </a:xfrm>
          <a:prstGeom prst="rect">
            <a:avLst/>
          </a:prstGeom>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10).JPG"/>
          <p:cNvPicPr>
            <a:picLocks noGrp="1" noChangeAspect="1"/>
          </p:cNvPicPr>
          <p:nvPr>
            <p:ph idx="1"/>
          </p:nvPr>
        </p:nvPicPr>
        <p:blipFill>
          <a:blip r:embed="rId2"/>
          <a:stretch>
            <a:fillRect/>
          </a:stretch>
        </p:blipFill>
        <p:spPr>
          <a:xfrm>
            <a:off x="533400" y="1676400"/>
            <a:ext cx="8046155" cy="4525962"/>
          </a:xfrm>
        </p:spPr>
      </p:pic>
      <p:sp>
        <p:nvSpPr>
          <p:cNvPr id="3" name="Title 2"/>
          <p:cNvSpPr>
            <a:spLocks noGrp="1"/>
          </p:cNvSpPr>
          <p:nvPr>
            <p:ph type="title"/>
          </p:nvPr>
        </p:nvSpPr>
        <p:spPr/>
        <p:txBody>
          <a:bodyPr/>
          <a:lstStyle/>
          <a:p>
            <a:endParaRPr lang="en-US" dirty="0"/>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11).JPG"/>
          <p:cNvPicPr>
            <a:picLocks noGrp="1" noChangeAspect="1"/>
          </p:cNvPicPr>
          <p:nvPr>
            <p:ph idx="1"/>
          </p:nvPr>
        </p:nvPicPr>
        <p:blipFill>
          <a:blip r:embed="rId2"/>
          <a:stretch>
            <a:fillRect/>
          </a:stretch>
        </p:blipFill>
        <p:spPr>
          <a:xfrm>
            <a:off x="457200" y="1524000"/>
            <a:ext cx="8046155" cy="4525962"/>
          </a:xfrm>
        </p:spPr>
      </p:pic>
      <p:sp>
        <p:nvSpPr>
          <p:cNvPr id="3" name="Title 2"/>
          <p:cNvSpPr>
            <a:spLocks noGrp="1"/>
          </p:cNvSpPr>
          <p:nvPr>
            <p:ph type="title"/>
          </p:nvPr>
        </p:nvSpPr>
        <p:spPr/>
        <p:txBody>
          <a:bodyPr/>
          <a:lstStyle/>
          <a:p>
            <a:r>
              <a:rPr lang="en-US" dirty="0"/>
              <a:t>Senator Johnny Isakson’s Office</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12).JPG"/>
          <p:cNvPicPr>
            <a:picLocks noGrp="1" noChangeAspect="1"/>
          </p:cNvPicPr>
          <p:nvPr>
            <p:ph idx="1"/>
          </p:nvPr>
        </p:nvPicPr>
        <p:blipFill>
          <a:blip r:embed="rId2"/>
          <a:stretch>
            <a:fillRect/>
          </a:stretch>
        </p:blipFill>
        <p:spPr>
          <a:xfrm>
            <a:off x="548922" y="1481138"/>
            <a:ext cx="8046155" cy="4525962"/>
          </a:xfrm>
        </p:spPr>
      </p:pic>
      <p:sp>
        <p:nvSpPr>
          <p:cNvPr id="3" name="Title 2"/>
          <p:cNvSpPr>
            <a:spLocks noGrp="1"/>
          </p:cNvSpPr>
          <p:nvPr>
            <p:ph type="title"/>
          </p:nvPr>
        </p:nvSpPr>
        <p:spPr/>
        <p:txBody>
          <a:bodyPr/>
          <a:lstStyle/>
          <a:p>
            <a:r>
              <a:rPr lang="en-US" dirty="0"/>
              <a:t>Senator Johnny Isakson’s Office</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14).JPG"/>
          <p:cNvPicPr>
            <a:picLocks noGrp="1" noChangeAspect="1"/>
          </p:cNvPicPr>
          <p:nvPr>
            <p:ph idx="1"/>
          </p:nvPr>
        </p:nvPicPr>
        <p:blipFill>
          <a:blip r:embed="rId2"/>
          <a:stretch>
            <a:fillRect/>
          </a:stretch>
        </p:blipFill>
        <p:spPr>
          <a:xfrm>
            <a:off x="548922" y="1481138"/>
            <a:ext cx="8046155" cy="4525962"/>
          </a:xfrm>
        </p:spPr>
      </p:pic>
      <p:sp>
        <p:nvSpPr>
          <p:cNvPr id="3" name="Title 2"/>
          <p:cNvSpPr>
            <a:spLocks noGrp="1"/>
          </p:cNvSpPr>
          <p:nvPr>
            <p:ph type="title"/>
          </p:nvPr>
        </p:nvSpPr>
        <p:spPr/>
        <p:txBody>
          <a:bodyPr/>
          <a:lstStyle/>
          <a:p>
            <a:r>
              <a:rPr lang="en-US" dirty="0"/>
              <a:t>Senator David Perdue’s office</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pPr algn="ctr"/>
            <a:r>
              <a:rPr lang="en-US" dirty="0"/>
              <a:t>Representative</a:t>
            </a:r>
            <a:br>
              <a:rPr lang="en-US" dirty="0"/>
            </a:br>
            <a:r>
              <a:rPr lang="en-US" dirty="0"/>
              <a:t>Barry D. Loudermilk office</a:t>
            </a:r>
          </a:p>
        </p:txBody>
      </p:sp>
      <p:pic>
        <p:nvPicPr>
          <p:cNvPr id="4" name="Picture 3" descr="DC Summit June 18-21 2016 (102).JPG"/>
          <p:cNvPicPr>
            <a:picLocks noChangeAspect="1"/>
          </p:cNvPicPr>
          <p:nvPr/>
        </p:nvPicPr>
        <p:blipFill>
          <a:blip r:embed="rId2" cstate="print"/>
          <a:stretch>
            <a:fillRect/>
          </a:stretch>
        </p:blipFill>
        <p:spPr>
          <a:xfrm>
            <a:off x="609600" y="1447800"/>
            <a:ext cx="7213600" cy="5410200"/>
          </a:xfrm>
          <a:prstGeom prst="rect">
            <a:avLst/>
          </a:prstGeom>
        </p:spPr>
      </p:pic>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as team.jpg"/>
          <p:cNvPicPr>
            <a:picLocks noGrp="1" noChangeAspect="1"/>
          </p:cNvPicPr>
          <p:nvPr>
            <p:ph idx="1"/>
          </p:nvPr>
        </p:nvPicPr>
        <p:blipFill>
          <a:blip r:embed="rId2"/>
          <a:stretch>
            <a:fillRect/>
          </a:stretch>
        </p:blipFill>
        <p:spPr>
          <a:xfrm>
            <a:off x="2362200" y="1219200"/>
            <a:ext cx="4777409" cy="5521520"/>
          </a:xfrm>
        </p:spPr>
      </p:pic>
      <p:sp>
        <p:nvSpPr>
          <p:cNvPr id="3" name="Title 2"/>
          <p:cNvSpPr>
            <a:spLocks noGrp="1"/>
          </p:cNvSpPr>
          <p:nvPr>
            <p:ph type="title"/>
          </p:nvPr>
        </p:nvSpPr>
        <p:spPr/>
        <p:txBody>
          <a:bodyPr/>
          <a:lstStyle/>
          <a:p>
            <a:r>
              <a:rPr lang="en-US" dirty="0"/>
              <a:t>Team Texas</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C Summit June 18-21 2016 (103).JPG"/>
          <p:cNvPicPr>
            <a:picLocks noChangeAspect="1"/>
          </p:cNvPicPr>
          <p:nvPr/>
        </p:nvPicPr>
        <p:blipFill>
          <a:blip r:embed="rId2" cstate="print"/>
          <a:stretch>
            <a:fillRect/>
          </a:stretch>
        </p:blipFill>
        <p:spPr>
          <a:xfrm>
            <a:off x="533400" y="1295400"/>
            <a:ext cx="7315200" cy="5334000"/>
          </a:xfrm>
          <a:prstGeom prst="rect">
            <a:avLst/>
          </a:prstGeom>
        </p:spPr>
      </p:pic>
      <p:sp>
        <p:nvSpPr>
          <p:cNvPr id="3" name="Title 2"/>
          <p:cNvSpPr>
            <a:spLocks noGrp="1"/>
          </p:cNvSpPr>
          <p:nvPr>
            <p:ph type="title"/>
          </p:nvPr>
        </p:nvSpPr>
        <p:spPr/>
        <p:txBody>
          <a:bodyPr/>
          <a:lstStyle/>
          <a:p>
            <a:r>
              <a:rPr lang="en-US" dirty="0"/>
              <a:t>After 5 PM business</a:t>
            </a:r>
          </a:p>
        </p:txBody>
      </p:sp>
      <p:sp>
        <p:nvSpPr>
          <p:cNvPr id="2" name="Content Placeholder 1"/>
          <p:cNvSpPr>
            <a:spLocks noGrp="1"/>
          </p:cNvSpPr>
          <p:nvPr>
            <p:ph idx="1"/>
          </p:nvPr>
        </p:nvSpPr>
        <p:spPr/>
        <p:txBody>
          <a:bodyPr/>
          <a:lstStyle/>
          <a:p>
            <a:r>
              <a:rPr lang="en-US" dirty="0">
                <a:solidFill>
                  <a:schemeClr val="accent2">
                    <a:lumMod val="75000"/>
                  </a:schemeClr>
                </a:solidFill>
              </a:rPr>
              <a:t>Library of Congress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Content Placeholder 4" descr="DC Summit June 18-21 2016 (129).JPG"/>
          <p:cNvPicPr>
            <a:picLocks noGrp="1" noChangeAspect="1"/>
          </p:cNvPicPr>
          <p:nvPr>
            <p:ph idx="1"/>
          </p:nvPr>
        </p:nvPicPr>
        <p:blipFill>
          <a:blip r:embed="rId2" cstate="print"/>
          <a:stretch>
            <a:fillRect/>
          </a:stretch>
        </p:blipFill>
        <p:spPr>
          <a:xfrm rot="5400000">
            <a:off x="4486275" y="2143125"/>
            <a:ext cx="4953000" cy="3714750"/>
          </a:xfrm>
        </p:spPr>
      </p:pic>
      <p:pic>
        <p:nvPicPr>
          <p:cNvPr id="7" name="Picture 6" descr="DC Summit June 18-21 2016 (132).JPG"/>
          <p:cNvPicPr>
            <a:picLocks noChangeAspect="1"/>
          </p:cNvPicPr>
          <p:nvPr/>
        </p:nvPicPr>
        <p:blipFill>
          <a:blip r:embed="rId3" cstate="print"/>
          <a:stretch>
            <a:fillRect/>
          </a:stretch>
        </p:blipFill>
        <p:spPr>
          <a:xfrm rot="4342283">
            <a:off x="1486302" y="253872"/>
            <a:ext cx="4368800" cy="3276600"/>
          </a:xfrm>
          <a:prstGeom prst="rect">
            <a:avLst/>
          </a:prstGeom>
        </p:spPr>
      </p:pic>
      <p:pic>
        <p:nvPicPr>
          <p:cNvPr id="1026" name="Picture 2" descr="C:\Users\zaurito\Pictures\2016\DC Summit June 18-21 2016\DC Summit June 18-21 2016 (123).JPG"/>
          <p:cNvPicPr>
            <a:picLocks noChangeAspect="1" noChangeArrowheads="1"/>
          </p:cNvPicPr>
          <p:nvPr/>
        </p:nvPicPr>
        <p:blipFill>
          <a:blip r:embed="rId4" cstate="print"/>
          <a:srcRect/>
          <a:stretch>
            <a:fillRect/>
          </a:stretch>
        </p:blipFill>
        <p:spPr bwMode="auto">
          <a:xfrm rot="4834084">
            <a:off x="-797470" y="2128872"/>
            <a:ext cx="5486400" cy="4114800"/>
          </a:xfrm>
          <a:prstGeom prst="rect">
            <a:avLst/>
          </a:prstGeom>
          <a:noFill/>
        </p:spPr>
      </p:pic>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C Summit June 18-21 2016 (140).JPG"/>
          <p:cNvPicPr>
            <a:picLocks noGrp="1" noChangeAspect="1"/>
          </p:cNvPicPr>
          <p:nvPr>
            <p:ph idx="1"/>
          </p:nvPr>
        </p:nvPicPr>
        <p:blipFill>
          <a:blip r:embed="rId2" cstate="print"/>
          <a:stretch>
            <a:fillRect/>
          </a:stretch>
        </p:blipFill>
        <p:spPr>
          <a:xfrm>
            <a:off x="990600" y="1371600"/>
            <a:ext cx="7169149" cy="5376862"/>
          </a:xfrm>
        </p:spPr>
      </p:pic>
      <p:sp>
        <p:nvSpPr>
          <p:cNvPr id="3" name="Title 2"/>
          <p:cNvSpPr>
            <a:spLocks noGrp="1"/>
          </p:cNvSpPr>
          <p:nvPr>
            <p:ph type="title"/>
          </p:nvPr>
        </p:nvSpPr>
        <p:spPr/>
        <p:txBody>
          <a:bodyPr/>
          <a:lstStyle/>
          <a:p>
            <a:r>
              <a:rPr lang="en-US" dirty="0"/>
              <a:t>As a rain was approaching…</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dvoday_webbanner704x190.jpg"/>
          <p:cNvPicPr>
            <a:picLocks noGrp="1" noChangeAspect="1"/>
          </p:cNvPicPr>
          <p:nvPr>
            <p:ph idx="1"/>
          </p:nvPr>
        </p:nvPicPr>
        <p:blipFill>
          <a:blip r:embed="rId2"/>
          <a:stretch>
            <a:fillRect/>
          </a:stretch>
        </p:blipFill>
        <p:spPr>
          <a:xfrm>
            <a:off x="533400" y="989806"/>
            <a:ext cx="7908491" cy="2134394"/>
          </a:xfrm>
        </p:spPr>
      </p:pic>
      <p:pic>
        <p:nvPicPr>
          <p:cNvPr id="7" name="Picture 6" descr="summit people.jpg"/>
          <p:cNvPicPr>
            <a:picLocks noChangeAspect="1"/>
          </p:cNvPicPr>
          <p:nvPr/>
        </p:nvPicPr>
        <p:blipFill>
          <a:blip r:embed="rId3"/>
          <a:stretch>
            <a:fillRect/>
          </a:stretch>
        </p:blipFill>
        <p:spPr>
          <a:xfrm>
            <a:off x="1295400" y="3875314"/>
            <a:ext cx="7620000" cy="1839686"/>
          </a:xfrm>
          <a:prstGeom prst="rect">
            <a:avLst/>
          </a:prstGeom>
        </p:spPr>
      </p:pic>
      <p:sp>
        <p:nvSpPr>
          <p:cNvPr id="8" name="TextBox 7"/>
          <p:cNvSpPr txBox="1"/>
          <p:nvPr/>
        </p:nvSpPr>
        <p:spPr>
          <a:xfrm>
            <a:off x="5334000" y="6324600"/>
            <a:ext cx="3276600" cy="369332"/>
          </a:xfrm>
          <a:prstGeom prst="rect">
            <a:avLst/>
          </a:prstGeom>
          <a:noFill/>
        </p:spPr>
        <p:txBody>
          <a:bodyPr wrap="square" rtlCol="0">
            <a:spAutoFit/>
          </a:bodyPr>
          <a:lstStyle/>
          <a:p>
            <a:r>
              <a:rPr lang="en-US" dirty="0"/>
              <a:t>www.tesol.org</a:t>
            </a:r>
          </a:p>
        </p:txBody>
      </p:sp>
      <p:sp>
        <p:nvSpPr>
          <p:cNvPr id="2" name="Footer Placeholder 1"/>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Anthony: Senators’ staff members visited Global Initiative’s Committee meeting at Chattahoochee Technical College</a:t>
            </a:r>
          </a:p>
          <a:p>
            <a:endParaRPr lang="en-US" dirty="0"/>
          </a:p>
        </p:txBody>
      </p:sp>
      <p:sp>
        <p:nvSpPr>
          <p:cNvPr id="3" name="Title 2"/>
          <p:cNvSpPr>
            <a:spLocks noGrp="1"/>
          </p:cNvSpPr>
          <p:nvPr>
            <p:ph type="title"/>
          </p:nvPr>
        </p:nvSpPr>
        <p:spPr/>
        <p:txBody>
          <a:bodyPr/>
          <a:lstStyle/>
          <a:p>
            <a:r>
              <a:rPr lang="en-US" dirty="0"/>
              <a:t>Results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257800"/>
          </a:xfrm>
        </p:spPr>
        <p:txBody>
          <a:bodyPr/>
          <a:lstStyle/>
          <a:p>
            <a:pPr lvl="0">
              <a:buClr>
                <a:srgbClr val="2DA2BF"/>
              </a:buClr>
            </a:pPr>
            <a:r>
              <a:rPr lang="en-US" sz="2400" dirty="0">
                <a:solidFill>
                  <a:prstClr val="black"/>
                </a:solidFill>
              </a:rPr>
              <a:t>Kendra: Congressman Austin Scott (8th District) visited ESOL Program (pictured with 2</a:t>
            </a:r>
            <a:r>
              <a:rPr lang="en-US" sz="2400" baseline="30000" dirty="0">
                <a:solidFill>
                  <a:prstClr val="black"/>
                </a:solidFill>
              </a:rPr>
              <a:t>nd</a:t>
            </a:r>
            <a:r>
              <a:rPr lang="en-US" sz="2400" dirty="0">
                <a:solidFill>
                  <a:prstClr val="black"/>
                </a:solidFill>
              </a:rPr>
              <a:t> grade ESOL students)</a:t>
            </a:r>
          </a:p>
          <a:p>
            <a:endParaRPr lang="en-US" dirty="0"/>
          </a:p>
        </p:txBody>
      </p:sp>
      <p:sp>
        <p:nvSpPr>
          <p:cNvPr id="3" name="Title 2"/>
          <p:cNvSpPr>
            <a:spLocks noGrp="1"/>
          </p:cNvSpPr>
          <p:nvPr>
            <p:ph type="title"/>
          </p:nvPr>
        </p:nvSpPr>
        <p:spPr/>
        <p:txBody>
          <a:bodyPr/>
          <a:lstStyle/>
          <a:p>
            <a:r>
              <a:rPr lang="en-US" dirty="0"/>
              <a:t>Results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286000"/>
            <a:ext cx="4876800" cy="3962400"/>
          </a:xfrm>
          <a:prstGeom prst="rect">
            <a:avLst/>
          </a:prstGeom>
        </p:spPr>
      </p:pic>
      <p:sp>
        <p:nvSpPr>
          <p:cNvPr id="5" name="Footer Placeholder 4"/>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1375488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en-US" dirty="0"/>
              <a:t>“What I loved about this whole event was that it gave me the tools to be an advocate.  It also highlighted viable community partners that are interested in similar issues.”</a:t>
            </a:r>
          </a:p>
        </p:txBody>
      </p:sp>
      <p:sp>
        <p:nvSpPr>
          <p:cNvPr id="3" name="Title 2"/>
          <p:cNvSpPr>
            <a:spLocks noGrp="1"/>
          </p:cNvSpPr>
          <p:nvPr>
            <p:ph type="title"/>
          </p:nvPr>
        </p:nvSpPr>
        <p:spPr/>
        <p:txBody>
          <a:bodyPr/>
          <a:lstStyle/>
          <a:p>
            <a:r>
              <a:rPr lang="en-US" dirty="0"/>
              <a:t>Kendra’s Takeaway</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319092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1.  Isolate the issue</a:t>
            </a:r>
          </a:p>
          <a:p>
            <a:r>
              <a:rPr lang="en-US" dirty="0"/>
              <a:t>2.  Identify your allies</a:t>
            </a:r>
          </a:p>
          <a:p>
            <a:r>
              <a:rPr lang="en-US" dirty="0"/>
              <a:t>3.  Be clear on the rights of ELL students</a:t>
            </a:r>
          </a:p>
          <a:p>
            <a:r>
              <a:rPr lang="en-US" dirty="0"/>
              <a:t>4.  Organize and educate others</a:t>
            </a:r>
          </a:p>
          <a:p>
            <a:r>
              <a:rPr lang="en-US" dirty="0"/>
              <a:t>5.  Identify your outlets for change</a:t>
            </a:r>
          </a:p>
          <a:p>
            <a:endParaRPr lang="en-US" dirty="0"/>
          </a:p>
          <a:p>
            <a:r>
              <a:rPr lang="en-US" dirty="0"/>
              <a:t>“How Educators Can Advocate for English Language Learners” March 2015</a:t>
            </a:r>
          </a:p>
        </p:txBody>
      </p:sp>
      <p:sp>
        <p:nvSpPr>
          <p:cNvPr id="3" name="Title 2"/>
          <p:cNvSpPr>
            <a:spLocks noGrp="1"/>
          </p:cNvSpPr>
          <p:nvPr>
            <p:ph type="title"/>
          </p:nvPr>
        </p:nvSpPr>
        <p:spPr/>
        <p:txBody>
          <a:bodyPr>
            <a:normAutofit fontScale="90000"/>
          </a:bodyPr>
          <a:lstStyle/>
          <a:p>
            <a:r>
              <a:rPr lang="en-US" dirty="0"/>
              <a:t>Five Steps to ELL Advocacy - NEA</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4284953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Garlfar:</a:t>
            </a:r>
          </a:p>
          <a:p>
            <a:endParaRPr lang="en-US" dirty="0"/>
          </a:p>
        </p:txBody>
      </p:sp>
      <p:sp>
        <p:nvSpPr>
          <p:cNvPr id="3" name="Title 2"/>
          <p:cNvSpPr>
            <a:spLocks noGrp="1"/>
          </p:cNvSpPr>
          <p:nvPr>
            <p:ph type="title"/>
          </p:nvPr>
        </p:nvSpPr>
        <p:spPr/>
        <p:txBody>
          <a:bodyPr/>
          <a:lstStyle/>
          <a:p>
            <a:r>
              <a:rPr lang="en-US" dirty="0"/>
              <a:t>Results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393530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295400"/>
            <a:ext cx="8305800" cy="1829761"/>
          </a:xfrm>
        </p:spPr>
        <p:txBody>
          <a:bodyPr>
            <a:normAutofit fontScale="90000"/>
          </a:bodyPr>
          <a:lstStyle/>
          <a:p>
            <a:r>
              <a:rPr lang="en-US" dirty="0">
                <a:solidFill>
                  <a:schemeClr val="accent3">
                    <a:lumMod val="60000"/>
                    <a:lumOff val="40000"/>
                  </a:schemeClr>
                </a:solidFill>
              </a:rPr>
              <a:t>2016 TESOL Policy &amp; Advocacy Summit: A Re-delivery</a:t>
            </a:r>
          </a:p>
        </p:txBody>
      </p:sp>
      <p:sp>
        <p:nvSpPr>
          <p:cNvPr id="3" name="Subtitle 2"/>
          <p:cNvSpPr>
            <a:spLocks noGrp="1"/>
          </p:cNvSpPr>
          <p:nvPr>
            <p:ph type="subTitle" idx="1"/>
          </p:nvPr>
        </p:nvSpPr>
        <p:spPr/>
        <p:txBody>
          <a:bodyPr>
            <a:normAutofit/>
          </a:bodyPr>
          <a:lstStyle/>
          <a:p>
            <a:r>
              <a:rPr lang="en-US" sz="2000" dirty="0"/>
              <a:t>Kendra M. Castelow</a:t>
            </a:r>
          </a:p>
          <a:p>
            <a:r>
              <a:rPr lang="en-US" sz="2000" dirty="0"/>
              <a:t>Anthony Dahlen</a:t>
            </a:r>
          </a:p>
          <a:p>
            <a:r>
              <a:rPr lang="en-US" sz="2000" dirty="0"/>
              <a:t>Garlfar Andrews</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extLst>
      <p:ext uri="{BB962C8B-B14F-4D97-AF65-F5344CB8AC3E}">
        <p14:creationId xmlns:p14="http://schemas.microsoft.com/office/powerpoint/2010/main" val="391736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latin typeface="Vladimir Script" pitchFamily="66" charset="0"/>
              </a:rPr>
              <a:t>The program featured 2 full days of issue briefings and activities around education legislation and advocacy, followed by a day of visits to Congressional offices on Capitol Hill. With representatives from approximately 30 U.S. affiliates in attendance, the goals of the Summit were not only to learn more about federal policy issues impacting TESOL educators and English learners, but also to provide an interactive learning experience for participants on elements of advocacy.</a:t>
            </a:r>
          </a:p>
        </p:txBody>
      </p:sp>
      <p:sp>
        <p:nvSpPr>
          <p:cNvPr id="3" name="Title 2"/>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Sorry…</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nSpc>
                <a:spcPct val="200000"/>
              </a:lnSpc>
            </a:pPr>
            <a:r>
              <a:rPr lang="en-US" sz="2000" dirty="0"/>
              <a:t>The program featured 2 full days of issue briefings and activities around education legislation and advocacy, followed by a day of visits to Congressional offices on Capitol Hill. With representatives from approximately 30 U.S. affiliates in attendance, the goals of the Summit were not only to learn more about federal policy issues impacting TESOL educators and English learners, but also to provide an interactive learning experience for participants on elements of advocacy.</a:t>
            </a:r>
          </a:p>
        </p:txBody>
      </p:sp>
      <p:sp>
        <p:nvSpPr>
          <p:cNvPr id="3" name="Title 2"/>
          <p:cNvSpPr>
            <a:spLocks noGrp="1"/>
          </p:cNvSpPr>
          <p:nvPr>
            <p:ph type="title"/>
          </p:nvPr>
        </p:nvSpPr>
        <p:spPr/>
        <p:txBody>
          <a:bodyPr/>
          <a:lstStyle/>
          <a:p>
            <a:r>
              <a:rPr lang="en-US" dirty="0"/>
              <a:t>Summary</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solidFill>
                  <a:schemeClr val="accent1">
                    <a:lumMod val="75000"/>
                  </a:schemeClr>
                </a:solidFill>
              </a:rPr>
              <a:t>When?</a:t>
            </a:r>
          </a:p>
          <a:p>
            <a:r>
              <a:rPr lang="en-US" dirty="0"/>
              <a:t>19–21 June 2016 </a:t>
            </a:r>
          </a:p>
          <a:p>
            <a:r>
              <a:rPr lang="en-US" b="1" dirty="0">
                <a:solidFill>
                  <a:schemeClr val="accent1">
                    <a:lumMod val="75000"/>
                  </a:schemeClr>
                </a:solidFill>
              </a:rPr>
              <a:t>Where?</a:t>
            </a:r>
          </a:p>
          <a:p>
            <a:r>
              <a:rPr lang="en-US" dirty="0"/>
              <a:t>​Minutes from Capitol Hill in Washington, D.C.:</a:t>
            </a:r>
            <a:br>
              <a:rPr lang="en-US" dirty="0"/>
            </a:br>
            <a:br>
              <a:rPr lang="en-US" dirty="0"/>
            </a:br>
            <a:r>
              <a:rPr lang="en-US" dirty="0"/>
              <a:t>Embassy Suites by Hilton Alexandria Old Town</a:t>
            </a:r>
            <a:br>
              <a:rPr lang="en-US" dirty="0"/>
            </a:br>
            <a:r>
              <a:rPr lang="en-US" dirty="0"/>
              <a:t>1900 Diagonal Road</a:t>
            </a:r>
            <a:br>
              <a:rPr lang="en-US" dirty="0"/>
            </a:br>
            <a:r>
              <a:rPr lang="en-US" dirty="0"/>
              <a:t>Alexandria, VA</a:t>
            </a:r>
            <a:br>
              <a:rPr lang="en-US" dirty="0"/>
            </a:br>
            <a:endParaRPr lang="en-US" dirty="0"/>
          </a:p>
        </p:txBody>
      </p:sp>
      <p:sp>
        <p:nvSpPr>
          <p:cNvPr id="3" name="Title 2"/>
          <p:cNvSpPr>
            <a:spLocks noGrp="1"/>
          </p:cNvSpPr>
          <p:nvPr>
            <p:ph type="title"/>
          </p:nvPr>
        </p:nvSpPr>
        <p:spPr/>
        <p:txBody>
          <a:bodyPr/>
          <a:lstStyle/>
          <a:p>
            <a:r>
              <a:rPr lang="en-US" dirty="0"/>
              <a:t>Annual TESOL Summit</a:t>
            </a:r>
          </a:p>
        </p:txBody>
      </p:sp>
      <p:sp>
        <p:nvSpPr>
          <p:cNvPr id="4" name="Footer Placeholder 3"/>
          <p:cNvSpPr>
            <a:spLocks noGrp="1"/>
          </p:cNvSpPr>
          <p:nvPr>
            <p:ph type="ftr" sz="quarter" idx="11"/>
          </p:nvPr>
        </p:nvSpPr>
        <p:spPr/>
        <p:txBody>
          <a:bodyPr/>
          <a:lstStyle/>
          <a:p>
            <a:r>
              <a:rPr lang="en-US"/>
              <a:t>2016 GATESOL Annual Conference; 2016 TESOL Advocacy &amp; Policy Summit-A Redelivery</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319</TotalTime>
  <Words>1390</Words>
  <Application>Microsoft Office PowerPoint</Application>
  <PresentationFormat>On-screen Show (4:3)</PresentationFormat>
  <Paragraphs>172</Paragraphs>
  <Slides>55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 BERKLEY</vt:lpstr>
      <vt:lpstr>Calibri</vt:lpstr>
      <vt:lpstr>Lucida Sans Unicode</vt:lpstr>
      <vt:lpstr>Verdana</vt:lpstr>
      <vt:lpstr>Vladimir Script</vt:lpstr>
      <vt:lpstr>Wingdings 2</vt:lpstr>
      <vt:lpstr>Wingdings 3</vt:lpstr>
      <vt:lpstr>Concourse</vt:lpstr>
      <vt:lpstr>2016 TESOL Policy &amp; Advocacy Summit: A Re-delivery</vt:lpstr>
      <vt:lpstr>(Anthony starts with the introduction)</vt:lpstr>
      <vt:lpstr>Session Presenters:</vt:lpstr>
      <vt:lpstr>2016 TESOL ADVOCACY &amp; POLICY SUMMIT</vt:lpstr>
      <vt:lpstr>PowerPoint Presentation</vt:lpstr>
      <vt:lpstr>PowerPoint Presentation</vt:lpstr>
      <vt:lpstr>Sorry…</vt:lpstr>
      <vt:lpstr>Summary</vt:lpstr>
      <vt:lpstr>Annual TESOL Summit</vt:lpstr>
      <vt:lpstr>PowerPoint Presentation</vt:lpstr>
      <vt:lpstr>Stats</vt:lpstr>
      <vt:lpstr>Team Georgia!</vt:lpstr>
      <vt:lpstr>Schedule</vt:lpstr>
      <vt:lpstr>PowerPoint Presentation</vt:lpstr>
      <vt:lpstr>Session Information</vt:lpstr>
      <vt:lpstr>Session Information (Cont.)</vt:lpstr>
      <vt:lpstr>Session Information (Cont.)</vt:lpstr>
      <vt:lpstr>Workshop in progress</vt:lpstr>
      <vt:lpstr>PowerPoint Presentation</vt:lpstr>
      <vt:lpstr>PowerPoint Presentation</vt:lpstr>
      <vt:lpstr>Workshop selfie</vt:lpstr>
      <vt:lpstr>Before lunch mingling</vt:lpstr>
      <vt:lpstr>Lunch networking</vt:lpstr>
      <vt:lpstr>Everybody busy  (nobody looks in the camera!)</vt:lpstr>
      <vt:lpstr>PowerPoint Presentation</vt:lpstr>
      <vt:lpstr>ESSA</vt:lpstr>
      <vt:lpstr>(Kendra or Garlfar continue on sessions, workshops, keynote speakers, ESSA, etc)</vt:lpstr>
      <vt:lpstr>(Anthony starts on Capitol Hill)</vt:lpstr>
      <vt:lpstr>Alexandria, VA</vt:lpstr>
      <vt:lpstr>PowerPoint Presentation</vt:lpstr>
      <vt:lpstr>PowerPoint Presentation</vt:lpstr>
      <vt:lpstr>Tuesday – Capitol Hill trip</vt:lpstr>
      <vt:lpstr>DC subway system</vt:lpstr>
      <vt:lpstr>King Street</vt:lpstr>
      <vt:lpstr>King St to Capitol Heights</vt:lpstr>
      <vt:lpstr>PowerPoint Presentation</vt:lpstr>
      <vt:lpstr>PowerPoint Presentation</vt:lpstr>
      <vt:lpstr>Train system</vt:lpstr>
      <vt:lpstr>US House of Representatives </vt:lpstr>
      <vt:lpstr>US Senate</vt:lpstr>
      <vt:lpstr>PowerPoint Presentation</vt:lpstr>
      <vt:lpstr>Senator Johnny Isakson’s Office</vt:lpstr>
      <vt:lpstr>Senator Johnny Isakson’s Office</vt:lpstr>
      <vt:lpstr>Senator David Perdue’s office</vt:lpstr>
      <vt:lpstr>Representative Barry D. Loudermilk office</vt:lpstr>
      <vt:lpstr>Team Texas</vt:lpstr>
      <vt:lpstr>After 5 PM business</vt:lpstr>
      <vt:lpstr>PowerPoint Presentation</vt:lpstr>
      <vt:lpstr>As a rain was approaching…</vt:lpstr>
      <vt:lpstr>Results</vt:lpstr>
      <vt:lpstr>Results</vt:lpstr>
      <vt:lpstr>Kendra’s Takeaway</vt:lpstr>
      <vt:lpstr>Five Steps to ELL Advocacy - NEA</vt:lpstr>
      <vt:lpstr>Results</vt:lpstr>
      <vt:lpstr>2016 TESOL Policy &amp; Advocacy Summit: A Re-delivery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zaurito</dc:creator>
  <cp:lastModifiedBy>Kendra Castelow</cp:lastModifiedBy>
  <cp:revision>55</cp:revision>
  <dcterms:created xsi:type="dcterms:W3CDTF">2016-09-24T18:03:24Z</dcterms:created>
  <dcterms:modified xsi:type="dcterms:W3CDTF">2016-10-13T04:12:43Z</dcterms:modified>
</cp:coreProperties>
</file>