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267" r:id="rId4"/>
    <p:sldId id="268" r:id="rId5"/>
    <p:sldId id="259" r:id="rId6"/>
    <p:sldId id="260" r:id="rId7"/>
    <p:sldId id="261" r:id="rId8"/>
    <p:sldId id="257" r:id="rId9"/>
    <p:sldId id="276" r:id="rId10"/>
    <p:sldId id="264" r:id="rId11"/>
    <p:sldId id="271" r:id="rId12"/>
    <p:sldId id="266" r:id="rId13"/>
    <p:sldId id="274" r:id="rId14"/>
    <p:sldId id="273" r:id="rId15"/>
    <p:sldId id="275" r:id="rId16"/>
    <p:sldId id="269" r:id="rId17"/>
    <p:sldId id="270" r:id="rId18"/>
    <p:sldId id="272" r:id="rId19"/>
    <p:sldId id="277" r:id="rId20"/>
    <p:sldId id="278" r:id="rId21"/>
    <p:sldId id="279"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1" autoAdjust="0"/>
    <p:restoredTop sz="59253" autoAdjust="0"/>
  </p:normalViewPr>
  <p:slideViewPr>
    <p:cSldViewPr>
      <p:cViewPr varScale="1">
        <p:scale>
          <a:sx n="42" d="100"/>
          <a:sy n="42" d="100"/>
        </p:scale>
        <p:origin x="-2214"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413146-BCB3-4152-979B-CF515FC4EFE2}" type="datetimeFigureOut">
              <a:rPr lang="en-US" smtClean="0"/>
              <a:t>10/30/2017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A74E87-09CA-45BD-AAB2-D68849A0B31E}" type="slidenum">
              <a:rPr lang="en-US" smtClean="0"/>
              <a:t>‹#›</a:t>
            </a:fld>
            <a:endParaRPr lang="en-US" dirty="0"/>
          </a:p>
        </p:txBody>
      </p:sp>
    </p:spTree>
    <p:extLst>
      <p:ext uri="{BB962C8B-B14F-4D97-AF65-F5344CB8AC3E}">
        <p14:creationId xmlns:p14="http://schemas.microsoft.com/office/powerpoint/2010/main" val="60790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rown.edu/academics/education-alliance/teaching-diverse-learners/strategies-0/culturally-responsive-teaching-0#ladson-billing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eaturtle.org/groups/index.shtml?view=200"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seaturtle.org/groups/index.shtml?view=215"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eaturtle.org/groups/index.shtml?view=200"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seaturtle.org/groups/index.shtml?view=21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buFont typeface="Wingdings" panose="05000000000000000000" pitchFamily="2" charset="2"/>
              <a:buChar char="§"/>
            </a:pPr>
            <a:r>
              <a:rPr lang="en-US" sz="1200" b="1" i="1" dirty="0" smtClean="0">
                <a:solidFill>
                  <a:srgbClr val="FFFF00"/>
                </a:solidFill>
              </a:rPr>
              <a:t>Establishing inclusion </a:t>
            </a:r>
            <a:r>
              <a:rPr lang="en-US" sz="1200" dirty="0" smtClean="0"/>
              <a:t>—creating a learning atmosphere in which students and teachers feel respected by and connected to one another.</a:t>
            </a:r>
          </a:p>
          <a:p>
            <a:pPr fontAlgn="base"/>
            <a:endParaRPr lang="en-US" sz="1200" dirty="0" smtClean="0"/>
          </a:p>
          <a:p>
            <a:pPr marL="342900" indent="-342900" fontAlgn="base">
              <a:buFont typeface="Wingdings" panose="05000000000000000000" pitchFamily="2" charset="2"/>
              <a:buChar char="§"/>
            </a:pPr>
            <a:r>
              <a:rPr lang="en-US" sz="1200" b="1" i="1" dirty="0" smtClean="0">
                <a:solidFill>
                  <a:srgbClr val="FFFF00"/>
                </a:solidFill>
              </a:rPr>
              <a:t>Developing attitude </a:t>
            </a:r>
            <a:r>
              <a:rPr lang="en-US" sz="1200" dirty="0" smtClean="0"/>
              <a:t>—creating a favorable disposition toward the learning experience through personal relevance and choice.</a:t>
            </a:r>
          </a:p>
          <a:p>
            <a:pPr fontAlgn="base"/>
            <a:endParaRPr lang="en-US" sz="1200" dirty="0" smtClean="0"/>
          </a:p>
          <a:p>
            <a:pPr marL="342900" indent="-342900" fontAlgn="base">
              <a:buFont typeface="Wingdings" panose="05000000000000000000" pitchFamily="2" charset="2"/>
              <a:buChar char="§"/>
            </a:pPr>
            <a:r>
              <a:rPr lang="en-US" sz="1200" b="1" i="1" dirty="0" smtClean="0">
                <a:solidFill>
                  <a:srgbClr val="FFFF00"/>
                </a:solidFill>
              </a:rPr>
              <a:t>Enhancing meaning</a:t>
            </a:r>
            <a:r>
              <a:rPr lang="en-US" sz="1200" dirty="0" smtClean="0"/>
              <a:t>—creating challenging, thoughtful learning experiences that include student perspectives and values.</a:t>
            </a:r>
          </a:p>
          <a:p>
            <a:pPr fontAlgn="base"/>
            <a:endParaRPr lang="en-US" sz="1200" dirty="0" smtClean="0"/>
          </a:p>
          <a:p>
            <a:pPr marL="342900" indent="-342900" fontAlgn="base">
              <a:buFont typeface="Wingdings" panose="05000000000000000000" pitchFamily="2" charset="2"/>
              <a:buChar char="§"/>
            </a:pPr>
            <a:r>
              <a:rPr lang="en-US" sz="1200" b="1" i="1" dirty="0" smtClean="0">
                <a:solidFill>
                  <a:srgbClr val="FFFF00"/>
                </a:solidFill>
              </a:rPr>
              <a:t>Engendering competence</a:t>
            </a:r>
            <a:r>
              <a:rPr lang="en-US" sz="1200" dirty="0" smtClean="0"/>
              <a:t>—creating an understanding that students are effective in learning something they value.</a:t>
            </a:r>
          </a:p>
          <a:p>
            <a:endParaRPr lang="en-US" dirty="0" smtClean="0"/>
          </a:p>
          <a:p>
            <a:r>
              <a:rPr lang="en-US" dirty="0" smtClean="0"/>
              <a:t>Culturally-responsive</a:t>
            </a:r>
            <a:r>
              <a:rPr lang="en-US" baseline="0" dirty="0" smtClean="0"/>
              <a:t> teaching needs to be included in every classroom, but often, regular classroom teachers must be reminded by ESOL teachers why all students need to acknowledge and learn about a variety of different cultures. </a:t>
            </a:r>
            <a:r>
              <a:rPr lang="en-US" sz="1200" b="0" i="0" kern="1200" dirty="0" smtClean="0">
                <a:solidFill>
                  <a:schemeClr val="tx1"/>
                </a:solidFill>
                <a:effectLst/>
                <a:latin typeface="+mn-lt"/>
                <a:ea typeface="+mn-ea"/>
                <a:cs typeface="+mn-cs"/>
              </a:rPr>
              <a:t>Culturally Responsive Teaching is a pedagogy that recognizes the importance of including students' cultural references in all aspects of learning </a:t>
            </a:r>
            <a:r>
              <a:rPr lang="en-US" sz="1200" b="0" i="0" u="none" strike="noStrike" kern="1200" dirty="0" smtClean="0">
                <a:solidFill>
                  <a:schemeClr val="tx1"/>
                </a:solidFill>
                <a:effectLst/>
                <a:latin typeface="+mn-lt"/>
                <a:ea typeface="+mn-ea"/>
                <a:cs typeface="+mn-cs"/>
                <a:hlinkClick r:id="rId3"/>
              </a:rPr>
              <a:t>(Ladson-Billings,1994).</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2</a:t>
            </a:fld>
            <a:endParaRPr lang="en-US"/>
          </a:p>
        </p:txBody>
      </p:sp>
    </p:spTree>
    <p:extLst>
      <p:ext uri="{BB962C8B-B14F-4D97-AF65-F5344CB8AC3E}">
        <p14:creationId xmlns:p14="http://schemas.microsoft.com/office/powerpoint/2010/main" val="3544375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Slideshow mode:  Click sphere to see migration….click NOAA Science on Sphere</a:t>
            </a:r>
            <a:r>
              <a:rPr lang="en-US" baseline="0" dirty="0" smtClean="0"/>
              <a:t> to see spheres on a variety of topics</a:t>
            </a:r>
            <a:endParaRPr lang="en-US" dirty="0" smtClean="0"/>
          </a:p>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11</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Slideshow mode:  Click on Connections cover to</a:t>
            </a:r>
            <a:r>
              <a:rPr lang="en-US" baseline="0" dirty="0" smtClean="0"/>
              <a:t> read research article</a:t>
            </a:r>
            <a:endParaRPr lang="en-US" dirty="0" smtClean="0"/>
          </a:p>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12</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Slideshow mode:  Click on sound and first picture to go through a variety of pictures</a:t>
            </a:r>
            <a:r>
              <a:rPr lang="en-US" baseline="0" dirty="0" smtClean="0"/>
              <a:t> of turtles…..</a:t>
            </a:r>
            <a:endParaRPr lang="en-US" dirty="0" smtClean="0"/>
          </a:p>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13</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OER—The Kids Should See This website   </a:t>
            </a:r>
          </a:p>
          <a:p>
            <a:endParaRPr lang="en-US" dirty="0" smtClean="0"/>
          </a:p>
          <a:p>
            <a:r>
              <a:rPr lang="en-US" dirty="0" smtClean="0"/>
              <a:t>Video about oil spills</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14</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 in the news….</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15</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a:t>
            </a:r>
            <a:r>
              <a:rPr lang="en-US" baseline="0" dirty="0" smtClean="0"/>
              <a:t> to go to actual map online</a:t>
            </a:r>
          </a:p>
          <a:p>
            <a:r>
              <a:rPr lang="en-US" baseline="0" dirty="0" smtClean="0"/>
              <a:t>Orange rectangle denotes migration patterns of the Loggerhead turtles</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16</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Satellite image.  Shows topography.  Think</a:t>
            </a:r>
            <a:r>
              <a:rPr lang="en-US" baseline="0" dirty="0" smtClean="0"/>
              <a:t> about the country of origin of your students.  You can have the students group this way, and you can give those who do not have anyone from their origin country either work alone or join another group.   This is a geographical representation of sea turtle groups in Georgia (</a:t>
            </a:r>
            <a:r>
              <a:rPr lang="en-US" b="1" dirty="0" smtClean="0">
                <a:hlinkClick r:id="rId3"/>
              </a:rPr>
              <a:t>The Georgia Sea Turtle Group</a:t>
            </a:r>
            <a:r>
              <a:rPr lang="en-US" baseline="0" dirty="0" smtClean="0"/>
              <a:t>) and Brazil (</a:t>
            </a:r>
            <a:r>
              <a:rPr lang="en-US" sz="1200" b="1" i="0" u="none" strike="noStrike" kern="1200" dirty="0" smtClean="0">
                <a:solidFill>
                  <a:schemeClr val="tx1"/>
                </a:solidFill>
                <a:effectLst/>
                <a:latin typeface="+mn-lt"/>
                <a:ea typeface="+mn-ea"/>
                <a:cs typeface="+mn-cs"/>
                <a:hlinkClick r:id="rId4"/>
              </a:rPr>
              <a:t>ONG </a:t>
            </a:r>
            <a:r>
              <a:rPr lang="en-US" sz="1200" b="1" i="0" u="none" strike="noStrike" kern="1200" dirty="0" err="1" smtClean="0">
                <a:solidFill>
                  <a:schemeClr val="tx1"/>
                </a:solidFill>
                <a:effectLst/>
                <a:latin typeface="+mn-lt"/>
                <a:ea typeface="+mn-ea"/>
                <a:cs typeface="+mn-cs"/>
                <a:hlinkClick r:id="rId4"/>
              </a:rPr>
              <a:t>Ecoassociados</a:t>
            </a:r>
            <a:r>
              <a:rPr lang="en-US" sz="1200" b="1"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On</a:t>
            </a:r>
            <a:r>
              <a:rPr lang="en-US" sz="1200" b="0" i="0" u="none" strike="noStrike" kern="1200" baseline="0" dirty="0" smtClean="0">
                <a:solidFill>
                  <a:schemeClr val="tx1"/>
                </a:solidFill>
                <a:effectLst/>
                <a:latin typeface="+mn-lt"/>
                <a:ea typeface="+mn-ea"/>
                <a:cs typeface="+mn-cs"/>
              </a:rPr>
              <a:t> the internet. They can conduct research in English and/ or their native language.  There are many ways that groups can share their results with the class: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--Write a play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effectLst/>
                <a:latin typeface="+mn-lt"/>
                <a:ea typeface="+mn-ea"/>
                <a:cs typeface="+mn-cs"/>
              </a:rPr>
              <a:t>--sing a song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17</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Satellite image.  Shows topography.  Think</a:t>
            </a:r>
            <a:r>
              <a:rPr lang="en-US" baseline="0" dirty="0" smtClean="0"/>
              <a:t> about the country of origin of your students.  You can have the students group this way, and you can give those who do not have anyone from their origin country either work alone or join another group.   This is a geographical representation of sea turtle groups in Georgia (</a:t>
            </a:r>
            <a:r>
              <a:rPr lang="en-US" b="1" dirty="0" smtClean="0">
                <a:hlinkClick r:id="rId3"/>
              </a:rPr>
              <a:t>The Georgia Sea Turtle Group</a:t>
            </a:r>
            <a:r>
              <a:rPr lang="en-US" baseline="0" dirty="0" smtClean="0"/>
              <a:t>) and Brazil (</a:t>
            </a:r>
            <a:r>
              <a:rPr lang="en-US" sz="1200" b="1" i="0" u="none" strike="noStrike" kern="1200" dirty="0" smtClean="0">
                <a:solidFill>
                  <a:schemeClr val="tx1"/>
                </a:solidFill>
                <a:effectLst/>
                <a:latin typeface="+mn-lt"/>
                <a:ea typeface="+mn-ea"/>
                <a:cs typeface="+mn-cs"/>
                <a:hlinkClick r:id="rId4"/>
              </a:rPr>
              <a:t>ONG </a:t>
            </a:r>
            <a:r>
              <a:rPr lang="en-US" sz="1200" b="1" i="0" u="none" strike="noStrike" kern="1200" dirty="0" err="1" smtClean="0">
                <a:solidFill>
                  <a:schemeClr val="tx1"/>
                </a:solidFill>
                <a:effectLst/>
                <a:latin typeface="+mn-lt"/>
                <a:ea typeface="+mn-ea"/>
                <a:cs typeface="+mn-cs"/>
                <a:hlinkClick r:id="rId4"/>
              </a:rPr>
              <a:t>Ecoassociados</a:t>
            </a:r>
            <a:r>
              <a:rPr lang="en-US" sz="1200" b="1"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On</a:t>
            </a:r>
            <a:r>
              <a:rPr lang="en-US" sz="1200" b="0" i="0" u="none" strike="noStrike" kern="1200" baseline="0" dirty="0" smtClean="0">
                <a:solidFill>
                  <a:schemeClr val="tx1"/>
                </a:solidFill>
                <a:effectLst/>
                <a:latin typeface="+mn-lt"/>
                <a:ea typeface="+mn-ea"/>
                <a:cs typeface="+mn-cs"/>
              </a:rPr>
              <a:t> the internet. They can conduct research in English and/ or their native language.  There are many ways that groups can share their results with the class:</a:t>
            </a:r>
          </a:p>
          <a:p>
            <a:pPr marL="285750" indent="-285750">
              <a:buFont typeface="Arial" panose="020B0604020202020204" pitchFamily="34" charset="0"/>
              <a:buChar char="•"/>
            </a:pPr>
            <a:r>
              <a:rPr lang="en-US" sz="1200" dirty="0" smtClean="0">
                <a:solidFill>
                  <a:srgbClr val="FFFF00"/>
                </a:solidFill>
                <a:latin typeface="Microsoft JhengHei" panose="020B0604030504040204" pitchFamily="34" charset="-120"/>
                <a:ea typeface="Microsoft JhengHei" panose="020B0604030504040204" pitchFamily="34" charset="-120"/>
              </a:rPr>
              <a:t>Write/ perform a play</a:t>
            </a:r>
          </a:p>
          <a:p>
            <a:pPr marL="285750" indent="-285750">
              <a:buFont typeface="Arial" panose="020B0604020202020204" pitchFamily="34" charset="0"/>
              <a:buChar char="•"/>
            </a:pPr>
            <a:r>
              <a:rPr lang="en-US" sz="1200" dirty="0" smtClean="0">
                <a:solidFill>
                  <a:srgbClr val="FFFF00"/>
                </a:solidFill>
                <a:latin typeface="Microsoft JhengHei" panose="020B0604030504040204" pitchFamily="34" charset="-120"/>
                <a:ea typeface="Microsoft JhengHei" panose="020B0604030504040204" pitchFamily="34" charset="-120"/>
              </a:rPr>
              <a:t>Write/ sing a song or poem</a:t>
            </a:r>
          </a:p>
          <a:p>
            <a:pPr marL="285750" indent="-285750">
              <a:buFont typeface="Arial" panose="020B0604020202020204" pitchFamily="34" charset="0"/>
              <a:buChar char="•"/>
            </a:pPr>
            <a:r>
              <a:rPr lang="en-US" sz="1200" dirty="0" smtClean="0">
                <a:solidFill>
                  <a:srgbClr val="FFFF00"/>
                </a:solidFill>
                <a:latin typeface="Microsoft JhengHei" panose="020B0604030504040204" pitchFamily="34" charset="-120"/>
                <a:ea typeface="Microsoft JhengHei" panose="020B0604030504040204" pitchFamily="34" charset="-120"/>
              </a:rPr>
              <a:t>PowerPoint Presentation</a:t>
            </a:r>
          </a:p>
          <a:p>
            <a:pPr marL="285750" indent="-285750">
              <a:buFont typeface="Arial" panose="020B0604020202020204" pitchFamily="34" charset="0"/>
              <a:buChar char="•"/>
            </a:pPr>
            <a:r>
              <a:rPr lang="en-US" sz="1200" dirty="0" smtClean="0">
                <a:solidFill>
                  <a:srgbClr val="FFFF00"/>
                </a:solidFill>
                <a:latin typeface="Microsoft JhengHei" panose="020B0604030504040204" pitchFamily="34" charset="-120"/>
                <a:ea typeface="Microsoft JhengHei" panose="020B0604030504040204" pitchFamily="34" charset="-120"/>
              </a:rPr>
              <a:t>Interview someone from organizations</a:t>
            </a:r>
          </a:p>
          <a:p>
            <a:pPr marL="285750" indent="-285750">
              <a:buFont typeface="Arial" panose="020B0604020202020204" pitchFamily="34" charset="0"/>
              <a:buChar char="•"/>
            </a:pPr>
            <a:r>
              <a:rPr lang="en-US" sz="1200" dirty="0" smtClean="0">
                <a:solidFill>
                  <a:srgbClr val="FFFF00"/>
                </a:solidFill>
                <a:latin typeface="Microsoft JhengHei" panose="020B0604030504040204" pitchFamily="34" charset="-120"/>
                <a:ea typeface="Microsoft JhengHei" panose="020B0604030504040204" pitchFamily="34" charset="-120"/>
              </a:rPr>
              <a:t>Write a compare and contrast essay.</a:t>
            </a:r>
          </a:p>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18</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Top Cover</a:t>
            </a:r>
            <a:r>
              <a:rPr lang="en-US" baseline="0" dirty="0" smtClean="0"/>
              <a:t> to learn more about Literature and Thought </a:t>
            </a:r>
          </a:p>
          <a:p>
            <a:r>
              <a:rPr lang="en-US" dirty="0" smtClean="0"/>
              <a:t>Click on</a:t>
            </a:r>
            <a:r>
              <a:rPr lang="en-US" baseline="0" dirty="0" smtClean="0"/>
              <a:t> Bottom cover to see sample copy of Literature and Thought “Ecology”   TG/ SE</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19</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Adoptive Parent to learn how to adopt a turtle from Georgia Sea Turtle Center</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20</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BioPoem</a:t>
            </a:r>
            <a:endParaRPr lang="en-US" dirty="0" smtClean="0"/>
          </a:p>
          <a:p>
            <a:r>
              <a:rPr lang="en-US" dirty="0" smtClean="0"/>
              <a:t>Purposes</a:t>
            </a:r>
            <a:r>
              <a:rPr lang="en-US" baseline="0" dirty="0" smtClean="0"/>
              <a:t>—1) help you to know more about your students   2) part of speech  3) critical thinking  </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3</a:t>
            </a:fld>
            <a:endParaRPr lang="en-US"/>
          </a:p>
        </p:txBody>
      </p:sp>
    </p:spTree>
    <p:extLst>
      <p:ext uri="{BB962C8B-B14F-4D97-AF65-F5344CB8AC3E}">
        <p14:creationId xmlns:p14="http://schemas.microsoft.com/office/powerpoint/2010/main" val="3544375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21</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22</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4</a:t>
            </a:fld>
            <a:endParaRPr lang="en-US"/>
          </a:p>
        </p:txBody>
      </p:sp>
    </p:spTree>
    <p:extLst>
      <p:ext uri="{BB962C8B-B14F-4D97-AF65-F5344CB8AC3E}">
        <p14:creationId xmlns:p14="http://schemas.microsoft.com/office/powerpoint/2010/main" val="354437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Culturally-Relevant</a:t>
            </a:r>
            <a:r>
              <a:rPr lang="en-US" baseline="0" dirty="0" smtClean="0"/>
              <a:t> teaching takes culturally-responsive teaching to a new level.  With culturally-responsive teaching you are purposely weaving a story within your curriculum units that includes information that connects a variety of cultures, including diverse literature and informational text, to the classroom and community.  We are going to explore this type of unit today.</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5</a:t>
            </a:fld>
            <a:endParaRPr lang="en-US"/>
          </a:p>
        </p:txBody>
      </p:sp>
    </p:spTree>
    <p:extLst>
      <p:ext uri="{BB962C8B-B14F-4D97-AF65-F5344CB8AC3E}">
        <p14:creationId xmlns:p14="http://schemas.microsoft.com/office/powerpoint/2010/main" val="3544375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t>
            </a:r>
            <a:r>
              <a:rPr lang="en-US" baseline="0" dirty="0" smtClean="0"/>
              <a:t> Hypothesis—creating activism where the students become emotionally involved in the learning makes for motivational and memorable experiences.  Real world….</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6</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7</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8</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9</a:t>
            </a:fld>
            <a:endParaRPr lang="en-US" dirty="0"/>
          </a:p>
        </p:txBody>
      </p:sp>
    </p:spTree>
    <p:extLst>
      <p:ext uri="{BB962C8B-B14F-4D97-AF65-F5344CB8AC3E}">
        <p14:creationId xmlns:p14="http://schemas.microsoft.com/office/powerpoint/2010/main" val="3544375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Visualization</a:t>
            </a:r>
          </a:p>
          <a:p>
            <a:r>
              <a:rPr lang="en-US" dirty="0" smtClean="0"/>
              <a:t>Concrete to “in your minds eye”</a:t>
            </a:r>
          </a:p>
          <a:p>
            <a:r>
              <a:rPr lang="en-US" dirty="0" smtClean="0"/>
              <a:t>In Slideshow mode:  Click</a:t>
            </a:r>
          </a:p>
          <a:p>
            <a:endParaRPr lang="en-US" dirty="0" smtClean="0"/>
          </a:p>
          <a:p>
            <a:r>
              <a:rPr lang="en-US" sz="1200" b="0" i="0" kern="1200" dirty="0" smtClean="0">
                <a:solidFill>
                  <a:schemeClr val="tx1"/>
                </a:solidFill>
                <a:effectLst/>
                <a:latin typeface="+mn-lt"/>
                <a:ea typeface="+mn-ea"/>
                <a:cs typeface="+mn-cs"/>
              </a:rPr>
              <a:t>Free for all Georgia teachers until the end of the year!  Register using your school</a:t>
            </a:r>
            <a:r>
              <a:rPr lang="en-US" sz="1200" b="0" i="0" kern="1200" baseline="0" dirty="0" smtClean="0">
                <a:solidFill>
                  <a:schemeClr val="tx1"/>
                </a:solidFill>
                <a:effectLst/>
                <a:latin typeface="+mn-lt"/>
                <a:ea typeface="+mn-ea"/>
                <a:cs typeface="+mn-cs"/>
              </a:rPr>
              <a:t> email address.  </a:t>
            </a:r>
            <a:r>
              <a:rPr lang="en-US" sz="1200" b="0" i="0" kern="1200" dirty="0" smtClean="0">
                <a:solidFill>
                  <a:schemeClr val="tx1"/>
                </a:solidFill>
                <a:effectLst/>
                <a:latin typeface="+mn-lt"/>
                <a:ea typeface="+mn-ea"/>
                <a:cs typeface="+mn-cs"/>
              </a:rPr>
              <a:t>The </a:t>
            </a:r>
            <a:r>
              <a:rPr lang="en-US" sz="1200" b="0" i="0" kern="1200" dirty="0" err="1" smtClean="0">
                <a:solidFill>
                  <a:schemeClr val="tx1"/>
                </a:solidFill>
                <a:effectLst/>
                <a:latin typeface="+mn-lt"/>
                <a:ea typeface="+mn-ea"/>
                <a:cs typeface="+mn-cs"/>
              </a:rPr>
              <a:t>FieldTripZoom</a:t>
            </a:r>
            <a:r>
              <a:rPr lang="en-US" sz="1200" b="0" i="0" kern="1200" dirty="0" smtClean="0">
                <a:solidFill>
                  <a:schemeClr val="tx1"/>
                </a:solidFill>
                <a:effectLst/>
                <a:latin typeface="+mn-lt"/>
                <a:ea typeface="+mn-ea"/>
                <a:cs typeface="+mn-cs"/>
              </a:rPr>
              <a:t> Zone calendar is a collection of prescheduled live streaming events that will help you motivate and inspire your students throughout the academic year.  Simply sign up and register for the event and stream them right in the classroom. Our content partners have designed programs specifically to accommodate the </a:t>
            </a:r>
            <a:r>
              <a:rPr lang="en-US" sz="1200" b="0" i="0" kern="1200" dirty="0" err="1" smtClean="0">
                <a:solidFill>
                  <a:schemeClr val="tx1"/>
                </a:solidFill>
                <a:effectLst/>
                <a:latin typeface="+mn-lt"/>
                <a:ea typeface="+mn-ea"/>
                <a:cs typeface="+mn-cs"/>
              </a:rPr>
              <a:t>FieldTripZoom</a:t>
            </a:r>
            <a:r>
              <a:rPr lang="en-US" sz="1200" b="0" i="0" kern="1200" dirty="0" smtClean="0">
                <a:solidFill>
                  <a:schemeClr val="tx1"/>
                </a:solidFill>
                <a:effectLst/>
                <a:latin typeface="+mn-lt"/>
                <a:ea typeface="+mn-ea"/>
                <a:cs typeface="+mn-cs"/>
              </a:rPr>
              <a:t> Zone live streaming format. While presentation formats will vary, each event runs 30 to 45 minutes and includes question and answer time.  It’s all live and interactive!  </a:t>
            </a:r>
            <a:endParaRPr lang="en-US" dirty="0"/>
          </a:p>
        </p:txBody>
      </p:sp>
      <p:sp>
        <p:nvSpPr>
          <p:cNvPr id="4" name="Slide Number Placeholder 3"/>
          <p:cNvSpPr>
            <a:spLocks noGrp="1"/>
          </p:cNvSpPr>
          <p:nvPr>
            <p:ph type="sldNum" sz="quarter" idx="10"/>
          </p:nvPr>
        </p:nvSpPr>
        <p:spPr/>
        <p:txBody>
          <a:bodyPr/>
          <a:lstStyle/>
          <a:p>
            <a:fld id="{8EA74E87-09CA-45BD-AAB2-D68849A0B31E}" type="slidenum">
              <a:rPr lang="en-US" smtClean="0"/>
              <a:t>10</a:t>
            </a:fld>
            <a:endParaRPr lang="en-US" dirty="0"/>
          </a:p>
        </p:txBody>
      </p:sp>
    </p:spTree>
    <p:extLst>
      <p:ext uri="{BB962C8B-B14F-4D97-AF65-F5344CB8AC3E}">
        <p14:creationId xmlns:p14="http://schemas.microsoft.com/office/powerpoint/2010/main" val="354437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121234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179947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253441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1812418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3965434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121599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185567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3029098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396851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1649715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394E1-F075-4628-88DB-5FFE92E77208}" type="datetimeFigureOut">
              <a:rPr lang="en-US" smtClean="0"/>
              <a:t>10/30/2017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D0F72D-9098-4BAE-A348-F3571E1E3E77}" type="slidenum">
              <a:rPr lang="en-US" smtClean="0"/>
              <a:t>‹#›</a:t>
            </a:fld>
            <a:endParaRPr lang="en-US" dirty="0"/>
          </a:p>
        </p:txBody>
      </p:sp>
    </p:spTree>
    <p:extLst>
      <p:ext uri="{BB962C8B-B14F-4D97-AF65-F5344CB8AC3E}">
        <p14:creationId xmlns:p14="http://schemas.microsoft.com/office/powerpoint/2010/main" val="109885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394E1-F075-4628-88DB-5FFE92E77208}" type="datetimeFigureOut">
              <a:rPr lang="en-US" smtClean="0"/>
              <a:t>10/30/2017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D0F72D-9098-4BAE-A348-F3571E1E3E77}" type="slidenum">
              <a:rPr lang="en-US" smtClean="0"/>
              <a:t>‹#›</a:t>
            </a:fld>
            <a:endParaRPr lang="en-US" dirty="0"/>
          </a:p>
        </p:txBody>
      </p:sp>
    </p:spTree>
    <p:extLst>
      <p:ext uri="{BB962C8B-B14F-4D97-AF65-F5344CB8AC3E}">
        <p14:creationId xmlns:p14="http://schemas.microsoft.com/office/powerpoint/2010/main" val="204001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hyperlink" Target="http://www.fieldtripzoom.com/video-home/"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pg/scienceonasphere/videos/" TargetMode="External"/><Relationship Id="rId3" Type="http://schemas.openxmlformats.org/officeDocument/2006/relationships/image" Target="../media/image1.JPG"/><Relationship Id="rId7"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sos.noaa.gov/datasets/loggerhead-sea-turtle-tracks/" TargetMode="External"/><Relationship Id="rId5" Type="http://schemas.openxmlformats.org/officeDocument/2006/relationships/image" Target="../media/image9.png"/><Relationship Id="rId10" Type="http://schemas.openxmlformats.org/officeDocument/2006/relationships/image" Target="../media/image12.JPG"/><Relationship Id="rId4" Type="http://schemas.openxmlformats.org/officeDocument/2006/relationships/hyperlink" Target="https://www.facebook.com/scienceonasphere/videos/10159473933400083/" TargetMode="Externa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JPG"/><Relationship Id="rId7" Type="http://schemas.openxmlformats.org/officeDocument/2006/relationships/hyperlink" Target="https://www.perfectionlearning.com/language-arts/integrated-english-language-arts/connections.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JPG"/><Relationship Id="rId5" Type="http://schemas.microsoft.com/office/2007/relationships/hdphoto" Target="../media/hdphoto1.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JPG"/><Relationship Id="rId10" Type="http://schemas.openxmlformats.org/officeDocument/2006/relationships/image" Target="../media/image19.png"/><Relationship Id="rId4" Type="http://schemas.openxmlformats.org/officeDocument/2006/relationships/notesSlide" Target="../notesSlides/notesSlide12.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hyperlink" Target="http://thekidshouldseethis.com/"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3.JPG"/><Relationship Id="rId4" Type="http://schemas.openxmlformats.org/officeDocument/2006/relationships/hyperlink" Target="https://news.nationalgeographic.com/2017/10/fire-explosion-louisiana-lake-pontchartrain-oil-gas-rig-video-sp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hyperlink" Target="http://www.seaturtle.org/group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G"/><Relationship Id="rId7" Type="http://schemas.openxmlformats.org/officeDocument/2006/relationships/hyperlink" Target="https://ongecoassociados.weebly.com/" TargetMode="External"/><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www.seaturtle.org/groups/index.shtml?view=200" TargetMode="External"/><Relationship Id="rId11" Type="http://schemas.openxmlformats.org/officeDocument/2006/relationships/image" Target="../media/image6.png"/><Relationship Id="rId5" Type="http://schemas.openxmlformats.org/officeDocument/2006/relationships/hyperlink" Target="http://www.seaturtle.org/groups/index.shtml?view=215" TargetMode="External"/><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hyperlink" Target="https://gstc.jekyllisland.com/about-u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JPG"/><Relationship Id="rId7" Type="http://schemas.openxmlformats.org/officeDocument/2006/relationships/hyperlink" Target="https://gstc.jekyllisland.com/about-u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hyperlink" Target="https://ongecoassociados.weebly.com/" TargetMode="External"/><Relationship Id="rId10" Type="http://schemas.microsoft.com/office/2007/relationships/hdphoto" Target="../media/hdphoto1.wdp"/><Relationship Id="rId4" Type="http://schemas.openxmlformats.org/officeDocument/2006/relationships/hyperlink" Target="http://www.seaturtle.org/groups/index.shtml?view=200" TargetMode="Externa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hyperlink" Target="http://app.fileboard.com/p/hx85quid" TargetMode="External"/><Relationship Id="rId3" Type="http://schemas.openxmlformats.org/officeDocument/2006/relationships/image" Target="../media/image1.JPG"/><Relationship Id="rId7"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perfectionlearning.com/literature/literature-programs/literature-thought.html" TargetMode="External"/><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gstc.jekyllisland.com/support-us/adopt-a-sea-turtle/" TargetMode="External"/><Relationship Id="rId5" Type="http://schemas.openxmlformats.org/officeDocument/2006/relationships/image" Target="../media/image31.JP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blogs.edweek.org/teachers/classroom_qa_with_larry_ferlazzo/2017/10/author_interview_culturally_relevant_teaching.html?cmp=eml-contsh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hyperlink" Target="http://www.laughinggif.com/view/fv0wmsknnm/26.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7010400"/>
          </a:xfrm>
          <a:prstGeom prst="rect">
            <a:avLst/>
          </a:prstGeom>
        </p:spPr>
      </p:pic>
      <p:sp>
        <p:nvSpPr>
          <p:cNvPr id="6" name="Rectangle 5"/>
          <p:cNvSpPr/>
          <p:nvPr/>
        </p:nvSpPr>
        <p:spPr>
          <a:xfrm>
            <a:off x="2459182" y="1856509"/>
            <a:ext cx="3657600" cy="4154984"/>
          </a:xfrm>
          <a:prstGeom prst="rect">
            <a:avLst/>
          </a:prstGeom>
        </p:spPr>
        <p:txBody>
          <a:bodyPr wrap="square">
            <a:spAutoFit/>
          </a:bodyPr>
          <a:lstStyle/>
          <a:p>
            <a:pPr algn="ctr"/>
            <a:r>
              <a:rPr lang="en-US" sz="3200" dirty="0" smtClean="0">
                <a:solidFill>
                  <a:schemeClr val="bg1"/>
                </a:solidFill>
                <a:latin typeface="Microsoft JhengHei" panose="020B0604030504040204" pitchFamily="34" charset="-120"/>
                <a:ea typeface="Microsoft JhengHei" panose="020B0604030504040204" pitchFamily="34" charset="-120"/>
              </a:rPr>
              <a:t>Act Locally, Think Globally, Read and Write Critically </a:t>
            </a:r>
          </a:p>
          <a:p>
            <a:pPr algn="ctr"/>
            <a:endParaRPr lang="en-US" sz="3200" dirty="0">
              <a:solidFill>
                <a:schemeClr val="bg1"/>
              </a:solidFill>
              <a:latin typeface="Microsoft JhengHei" panose="020B0604030504040204" pitchFamily="34" charset="-120"/>
              <a:ea typeface="Microsoft JhengHei" panose="020B0604030504040204" pitchFamily="34" charset="-120"/>
            </a:endParaRPr>
          </a:p>
          <a:p>
            <a:pPr algn="ctr"/>
            <a:r>
              <a:rPr lang="en-US" sz="3200" dirty="0" smtClean="0">
                <a:solidFill>
                  <a:schemeClr val="bg1"/>
                </a:solidFill>
                <a:latin typeface="Microsoft JhengHei" panose="020B0604030504040204" pitchFamily="34" charset="-120"/>
                <a:ea typeface="Microsoft JhengHei" panose="020B0604030504040204" pitchFamily="34" charset="-120"/>
              </a:rPr>
              <a:t/>
            </a:r>
            <a:br>
              <a:rPr lang="en-US" sz="3200" dirty="0" smtClean="0">
                <a:solidFill>
                  <a:schemeClr val="bg1"/>
                </a:solidFill>
                <a:latin typeface="Microsoft JhengHei" panose="020B0604030504040204" pitchFamily="34" charset="-120"/>
                <a:ea typeface="Microsoft JhengHei" panose="020B0604030504040204" pitchFamily="34" charset="-120"/>
              </a:rPr>
            </a:br>
            <a:r>
              <a:rPr lang="en-US" dirty="0" smtClean="0">
                <a:solidFill>
                  <a:srgbClr val="FFFF00"/>
                </a:solidFill>
                <a:latin typeface="Microsoft JhengHei" panose="020B0604030504040204" pitchFamily="34" charset="-120"/>
                <a:ea typeface="Microsoft JhengHei" panose="020B0604030504040204" pitchFamily="34" charset="-120"/>
              </a:rPr>
              <a:t>With Your Host</a:t>
            </a:r>
            <a:br>
              <a:rPr lang="en-US" dirty="0" smtClean="0">
                <a:solidFill>
                  <a:srgbClr val="FFFF00"/>
                </a:solidFill>
                <a:latin typeface="Microsoft JhengHei" panose="020B0604030504040204" pitchFamily="34" charset="-120"/>
                <a:ea typeface="Microsoft JhengHei" panose="020B0604030504040204" pitchFamily="34" charset="-120"/>
              </a:rPr>
            </a:br>
            <a:r>
              <a:rPr lang="en-US" dirty="0" smtClean="0">
                <a:solidFill>
                  <a:srgbClr val="FFFF00"/>
                </a:solidFill>
                <a:latin typeface="Microsoft JhengHei" panose="020B0604030504040204" pitchFamily="34" charset="-120"/>
                <a:ea typeface="Microsoft JhengHei" panose="020B0604030504040204" pitchFamily="34" charset="-120"/>
              </a:rPr>
              <a:t>Kim Moore</a:t>
            </a:r>
            <a:br>
              <a:rPr lang="en-US" dirty="0" smtClean="0">
                <a:solidFill>
                  <a:srgbClr val="FFFF00"/>
                </a:solidFill>
                <a:latin typeface="Microsoft JhengHei" panose="020B0604030504040204" pitchFamily="34" charset="-120"/>
                <a:ea typeface="Microsoft JhengHei" panose="020B0604030504040204" pitchFamily="34" charset="-120"/>
              </a:rPr>
            </a:br>
            <a:r>
              <a:rPr lang="en-US" dirty="0" smtClean="0">
                <a:solidFill>
                  <a:srgbClr val="FFFF00"/>
                </a:solidFill>
                <a:latin typeface="Microsoft JhengHei" panose="020B0604030504040204" pitchFamily="34" charset="-120"/>
                <a:ea typeface="Microsoft JhengHei" panose="020B0604030504040204" pitchFamily="34" charset="-120"/>
              </a:rPr>
              <a:t/>
            </a:r>
            <a:br>
              <a:rPr lang="en-US" dirty="0" smtClean="0">
                <a:solidFill>
                  <a:srgbClr val="FFFF00"/>
                </a:solidFill>
                <a:latin typeface="Microsoft JhengHei" panose="020B0604030504040204" pitchFamily="34" charset="-120"/>
                <a:ea typeface="Microsoft JhengHei" panose="020B0604030504040204" pitchFamily="34" charset="-120"/>
              </a:rPr>
            </a:br>
            <a:endParaRPr lang="en-US" dirty="0">
              <a:latin typeface="Microsoft JhengHei" panose="020B0604030504040204" pitchFamily="34" charset="-120"/>
              <a:ea typeface="Microsoft JhengHei" panose="020B0604030504040204" pitchFamily="34" charset="-120"/>
            </a:endParaRPr>
          </a:p>
        </p:txBody>
      </p:sp>
      <p:sp>
        <p:nvSpPr>
          <p:cNvPr id="8" name="TextBox 7"/>
          <p:cNvSpPr txBox="1"/>
          <p:nvPr/>
        </p:nvSpPr>
        <p:spPr>
          <a:xfrm>
            <a:off x="5867400" y="6396334"/>
            <a:ext cx="2632364" cy="461665"/>
          </a:xfrm>
          <a:prstGeom prst="rect">
            <a:avLst/>
          </a:prstGeom>
          <a:noFill/>
        </p:spPr>
        <p:txBody>
          <a:bodyPr wrap="square" rtlCol="0">
            <a:spAutoFit/>
          </a:bodyPr>
          <a:lstStyle/>
          <a:p>
            <a:r>
              <a:rPr lang="en-US" sz="2400" dirty="0" smtClean="0">
                <a:latin typeface="Microsoft JhengHei" panose="020B0604030504040204" pitchFamily="34" charset="-120"/>
                <a:ea typeface="Microsoft JhengHei" panose="020B0604030504040204" pitchFamily="34" charset="-120"/>
              </a:rPr>
              <a:t>GATESOL 2017</a:t>
            </a:r>
            <a:endParaRPr lang="en-US" sz="2400" dirty="0">
              <a:latin typeface="Microsoft JhengHei" panose="020B0604030504040204" pitchFamily="34" charset="-120"/>
              <a:ea typeface="Microsoft JhengHei" panose="020B0604030504040204" pitchFamily="34" charset="-120"/>
            </a:endParaRPr>
          </a:p>
        </p:txBody>
      </p:sp>
      <p:sp>
        <p:nvSpPr>
          <p:cNvPr id="9" name="TextBox 8"/>
          <p:cNvSpPr txBox="1"/>
          <p:nvPr/>
        </p:nvSpPr>
        <p:spPr>
          <a:xfrm>
            <a:off x="533400" y="152399"/>
            <a:ext cx="8229600" cy="1384995"/>
          </a:xfrm>
          <a:prstGeom prst="rect">
            <a:avLst/>
          </a:prstGeom>
          <a:noFill/>
        </p:spPr>
        <p:txBody>
          <a:bodyPr wrap="square" rtlCol="0">
            <a:spAutoFit/>
          </a:bodyPr>
          <a:lstStyle/>
          <a:p>
            <a:pPr algn="ctr"/>
            <a:r>
              <a:rPr lang="en-US" sz="2800" b="1" dirty="0" smtClean="0">
                <a:solidFill>
                  <a:schemeClr val="bg1"/>
                </a:solidFill>
                <a:latin typeface="Microsoft JhengHei" panose="020B0604030504040204" pitchFamily="34" charset="-120"/>
                <a:ea typeface="Microsoft JhengHei" panose="020B0604030504040204" pitchFamily="34" charset="-120"/>
              </a:rPr>
              <a:t>A Science and Geography Unit Encouraging  Culturally-Relative Teaching</a:t>
            </a:r>
            <a:r>
              <a:rPr lang="en-US" sz="2800" b="1" dirty="0" smtClean="0">
                <a:latin typeface="Microsoft JhengHei" panose="020B0604030504040204" pitchFamily="34" charset="-120"/>
                <a:ea typeface="Microsoft JhengHei" panose="020B0604030504040204" pitchFamily="34" charset="-120"/>
              </a:rPr>
              <a:t/>
            </a:r>
            <a:br>
              <a:rPr lang="en-US" sz="2800" b="1" dirty="0" smtClean="0">
                <a:latin typeface="Microsoft JhengHei" panose="020B0604030504040204" pitchFamily="34" charset="-120"/>
                <a:ea typeface="Microsoft JhengHei" panose="020B0604030504040204" pitchFamily="34" charset="-120"/>
              </a:rPr>
            </a:br>
            <a:endParaRPr lang="en-US" sz="2800" b="1" dirty="0"/>
          </a:p>
        </p:txBody>
      </p:sp>
    </p:spTree>
    <p:extLst>
      <p:ext uri="{BB962C8B-B14F-4D97-AF65-F5344CB8AC3E}">
        <p14:creationId xmlns:p14="http://schemas.microsoft.com/office/powerpoint/2010/main" val="1665968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204960" cy="6858000"/>
          </a:xfrm>
          <a:prstGeom prst="rect">
            <a:avLst/>
          </a:prstGeom>
        </p:spPr>
      </p:pic>
      <p:pic>
        <p:nvPicPr>
          <p:cNvPr id="205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74365" y1="27797" x2="74365" y2="27797"/>
                        <a14:foregroundMark x1="72335" y1="24407" x2="72335" y2="24407"/>
                        <a14:foregroundMark x1="57614" y1="37288" x2="57614" y2="37288"/>
                        <a14:foregroundMark x1="60914" y1="26441" x2="60914" y2="26441"/>
                        <a14:foregroundMark x1="56091" y1="20678" x2="56091" y2="20678"/>
                        <a14:foregroundMark x1="47208" y1="20000" x2="47208" y2="20000"/>
                        <a14:foregroundMark x1="41371" y1="16949" x2="41371" y2="16949"/>
                        <a14:foregroundMark x1="30457" y1="22712" x2="30457" y2="22712"/>
                        <a14:foregroundMark x1="20305" y1="20000" x2="20305" y2="20000"/>
                        <a14:foregroundMark x1="10914" y1="17288" x2="10914" y2="17288"/>
                        <a14:foregroundMark x1="59645" y1="20000" x2="59645" y2="20000"/>
                        <a14:foregroundMark x1="59645" y1="19661" x2="59645" y2="19661"/>
                        <a14:foregroundMark x1="66244" y1="23390" x2="66244" y2="23390"/>
                        <a14:foregroundMark x1="11421" y1="16271" x2="11421" y2="16271"/>
                        <a14:foregroundMark x1="9645" y1="15254" x2="9645" y2="15254"/>
                        <a14:foregroundMark x1="11675" y1="18305" x2="11675" y2="18305"/>
                        <a14:foregroundMark x1="6599" y1="12881" x2="6599" y2="12881"/>
                        <a14:foregroundMark x1="6091" y1="36271" x2="6091" y2="36271"/>
                        <a14:foregroundMark x1="12944" y1="29831" x2="12944" y2="29831"/>
                        <a14:foregroundMark x1="10152" y1="33220" x2="10152" y2="33220"/>
                        <a14:foregroundMark x1="10152" y1="38644" x2="10152" y2="38644"/>
                        <a14:foregroundMark x1="10660" y1="43390" x2="10660" y2="43390"/>
                        <a14:foregroundMark x1="7614" y1="30508" x2="7614" y2="30508"/>
                        <a14:backgroundMark x1="16751" y1="53559" x2="16751" y2="53559"/>
                        <a14:backgroundMark x1="13452" y1="50847" x2="13452" y2="50847"/>
                        <a14:backgroundMark x1="13452" y1="55932" x2="13452" y2="55932"/>
                        <a14:backgroundMark x1="11421" y1="17966" x2="11421" y2="17966"/>
                        <a14:backgroundMark x1="11421" y1="16949" x2="11421" y2="16949"/>
                        <a14:backgroundMark x1="7360" y1="51525" x2="7360" y2="51525"/>
                        <a14:backgroundMark x1="13706" y1="47797" x2="13706" y2="47797"/>
                        <a14:backgroundMark x1="10914" y1="45424" x2="10914" y2="45424"/>
                        <a14:backgroundMark x1="91371" y1="51525" x2="91371" y2="51525"/>
                        <a14:backgroundMark x1="94670" y1="42712" x2="94670" y2="42712"/>
                        <a14:backgroundMark x1="96701" y1="54915" x2="96701" y2="54915"/>
                        <a14:backgroundMark x1="88579" y1="48814" x2="88579" y2="48814"/>
                        <a14:backgroundMark x1="91371" y1="53220" x2="91371" y2="53220"/>
                        <a14:backgroundMark x1="24365" y1="7119" x2="24365" y2="7119"/>
                        <a14:backgroundMark x1="3553" y1="14576" x2="3553" y2="14576"/>
                        <a14:backgroundMark x1="6853" y1="20678" x2="6853" y2="20678"/>
                        <a14:backgroundMark x1="3299" y1="22712" x2="3299" y2="22712"/>
                        <a14:backgroundMark x1="12944" y1="16949" x2="12944" y2="16949"/>
                        <a14:backgroundMark x1="9645" y1="12881" x2="9645" y2="12881"/>
                        <a14:backgroundMark x1="6853" y1="21695" x2="6853" y2="21695"/>
                        <a14:backgroundMark x1="2030" y1="22373" x2="2030" y2="22373"/>
                        <a14:backgroundMark x1="8883" y1="16949" x2="8883" y2="16949"/>
                        <a14:backgroundMark x1="5330" y1="16949" x2="5330" y2="16949"/>
                        <a14:backgroundMark x1="8883" y1="22373" x2="8883" y2="22373"/>
                        <a14:backgroundMark x1="2792" y1="18305" x2="2792" y2="18305"/>
                        <a14:backgroundMark x1="91371" y1="47119" x2="91371" y2="47119"/>
                        <a14:backgroundMark x1="6091" y1="13559" x2="6091" y2="13559"/>
                        <a14:backgroundMark x1="1523" y1="28136" x2="1523" y2="28136"/>
                        <a14:backgroundMark x1="508" y1="30847" x2="508" y2="30847"/>
                        <a14:backgroundMark x1="2030" y1="50847" x2="2030" y2="50847"/>
                        <a14:backgroundMark x1="1269" y1="45085" x2="1269" y2="45085"/>
                        <a14:backgroundMark x1="1523" y1="37288" x2="1523" y2="37288"/>
                        <a14:backgroundMark x1="17766" y1="16271" x2="17766" y2="16271"/>
                        <a14:backgroundMark x1="16751" y1="20000" x2="16751" y2="20000"/>
                        <a14:backgroundMark x1="65482" y1="68475" x2="65482" y2="68475"/>
                        <a14:backgroundMark x1="4569" y1="45085" x2="4569" y2="45085"/>
                        <a14:backgroundMark x1="2792" y1="41356" x2="2792" y2="41356"/>
                        <a14:backgroundMark x1="7614" y1="44068" x2="7614" y2="44068"/>
                        <a14:backgroundMark x1="94670" y1="49831" x2="94670" y2="49831"/>
                        <a14:backgroundMark x1="4061" y1="40678" x2="4061" y2="40678"/>
                        <a14:backgroundMark x1="1269" y1="34237" x2="1269" y2="34237"/>
                      </a14:backgroundRemoval>
                    </a14:imgEffect>
                  </a14:imgLayer>
                </a14:imgProps>
              </a:ext>
              <a:ext uri="{28A0092B-C50C-407E-A947-70E740481C1C}">
                <a14:useLocalDpi xmlns:a14="http://schemas.microsoft.com/office/drawing/2010/main" val="0"/>
              </a:ext>
            </a:extLst>
          </a:blip>
          <a:srcRect r="2133"/>
          <a:stretch/>
        </p:blipFill>
        <p:spPr bwMode="auto">
          <a:xfrm>
            <a:off x="5559743" y="-228600"/>
            <a:ext cx="367284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376237"/>
            <a:ext cx="2705100" cy="1600200"/>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4098" name="Picture 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7291" y="2566035"/>
            <a:ext cx="6810375"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2035909"/>
            <a:ext cx="8153400" cy="461665"/>
          </a:xfrm>
          <a:prstGeom prst="rect">
            <a:avLst/>
          </a:prstGeom>
        </p:spPr>
        <p:txBody>
          <a:bodyPr wrap="square">
            <a:spAutoFit/>
          </a:bodyPr>
          <a:lstStyle/>
          <a:p>
            <a:r>
              <a:rPr lang="en-US" sz="2400" dirty="0" smtClean="0">
                <a:solidFill>
                  <a:srgbClr val="FFFF00"/>
                </a:solidFill>
                <a:latin typeface="Microsoft JhengHei" panose="020B0604030504040204" pitchFamily="34" charset="-120"/>
                <a:ea typeface="Microsoft JhengHei" panose="020B0604030504040204" pitchFamily="34" charset="-120"/>
              </a:rPr>
              <a:t>Building Background Knowledge Through Visualization</a:t>
            </a:r>
            <a:endParaRPr lang="en-US" sz="2400" dirty="0">
              <a:solidFill>
                <a:srgbClr val="FFFF00"/>
              </a:solidFill>
              <a:latin typeface="Microsoft JhengHei" panose="020B0604030504040204" pitchFamily="34" charset="-120"/>
              <a:ea typeface="Microsoft JhengHei" panose="020B0604030504040204" pitchFamily="34" charset="-120"/>
            </a:endParaRPr>
          </a:p>
        </p:txBody>
      </p:sp>
      <p:sp>
        <p:nvSpPr>
          <p:cNvPr id="7" name="Rectangle 6"/>
          <p:cNvSpPr/>
          <p:nvPr/>
        </p:nvSpPr>
        <p:spPr>
          <a:xfrm>
            <a:off x="0" y="6347131"/>
            <a:ext cx="8153400" cy="461665"/>
          </a:xfrm>
          <a:prstGeom prst="rect">
            <a:avLst/>
          </a:prstGeom>
        </p:spPr>
        <p:txBody>
          <a:bodyPr wrap="square">
            <a:spAutoFit/>
          </a:bodyPr>
          <a:lstStyle/>
          <a:p>
            <a:r>
              <a:rPr lang="en-US" sz="2400" dirty="0" smtClean="0">
                <a:solidFill>
                  <a:srgbClr val="FFFF00"/>
                </a:solidFill>
                <a:latin typeface="Microsoft JhengHei" panose="020B0604030504040204" pitchFamily="34" charset="-120"/>
                <a:ea typeface="Microsoft JhengHei" panose="020B0604030504040204" pitchFamily="34" charset="-120"/>
              </a:rPr>
              <a:t>Live Streaming Events….www.fieldtripzoom.com</a:t>
            </a:r>
            <a:endParaRPr lang="en-US" sz="2400" dirty="0">
              <a:solidFill>
                <a:srgbClr val="FFFF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332846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15240" y="0"/>
            <a:ext cx="9144000" cy="6858000"/>
          </a:xfrm>
          <a:prstGeom prst="rect">
            <a:avLst/>
          </a:prstGeom>
        </p:spPr>
      </p:pic>
      <p:sp>
        <p:nvSpPr>
          <p:cNvPr id="3" name="TextBox 2"/>
          <p:cNvSpPr txBox="1"/>
          <p:nvPr/>
        </p:nvSpPr>
        <p:spPr>
          <a:xfrm>
            <a:off x="685800" y="73967"/>
            <a:ext cx="8001000" cy="461665"/>
          </a:xfrm>
          <a:prstGeom prst="rect">
            <a:avLst/>
          </a:prstGeom>
          <a:noFill/>
        </p:spPr>
        <p:txBody>
          <a:bodyPr wrap="square" rtlCol="0">
            <a:spAutoFit/>
          </a:bodyPr>
          <a:lstStyle/>
          <a:p>
            <a:r>
              <a:rPr lang="en-US" sz="2400" b="1" dirty="0" smtClean="0">
                <a:solidFill>
                  <a:srgbClr val="FFFF00"/>
                </a:solidFill>
                <a:latin typeface="Microsoft JhengHei" panose="020B0604030504040204" pitchFamily="34" charset="-120"/>
                <a:ea typeface="Microsoft JhengHei" panose="020B0604030504040204" pitchFamily="34" charset="-120"/>
              </a:rPr>
              <a:t>Global Efforts on Behalf of the Loggerhead Turtle</a:t>
            </a:r>
            <a:endParaRPr lang="en-US" sz="2400" b="1" dirty="0">
              <a:solidFill>
                <a:srgbClr val="FFFF00"/>
              </a:solidFill>
              <a:latin typeface="Microsoft JhengHei" panose="020B0604030504040204" pitchFamily="34" charset="-120"/>
              <a:ea typeface="Microsoft JhengHei" panose="020B0604030504040204" pitchFamily="34" charset="-120"/>
            </a:endParaRPr>
          </a:p>
        </p:txBody>
      </p:sp>
      <p:pic>
        <p:nvPicPr>
          <p:cNvPr id="3074"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300" y="766465"/>
            <a:ext cx="5334000" cy="589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hlinkClick r:id="rId6"/>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748587" y="5885200"/>
            <a:ext cx="790575" cy="762000"/>
          </a:xfrm>
          <a:prstGeom prst="rect">
            <a:avLst/>
          </a:prstGeom>
          <a:ln>
            <a:solidFill>
              <a:schemeClr val="accent1">
                <a:lumMod val="50000"/>
              </a:schemeClr>
            </a:solidFill>
          </a:ln>
        </p:spPr>
      </p:pic>
      <p:pic>
        <p:nvPicPr>
          <p:cNvPr id="3075" name="Picture 3">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550" y="766465"/>
            <a:ext cx="180975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525" y="5924580"/>
            <a:ext cx="685800" cy="627400"/>
          </a:xfrm>
          <a:prstGeom prst="rect">
            <a:avLst/>
          </a:prstGeom>
        </p:spPr>
      </p:pic>
    </p:spTree>
    <p:extLst>
      <p:ext uri="{BB962C8B-B14F-4D97-AF65-F5344CB8AC3E}">
        <p14:creationId xmlns:p14="http://schemas.microsoft.com/office/powerpoint/2010/main" val="21686669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204960" cy="6858000"/>
          </a:xfrm>
          <a:prstGeom prst="rect">
            <a:avLst/>
          </a:prstGeom>
        </p:spPr>
      </p:pic>
      <p:pic>
        <p:nvPicPr>
          <p:cNvPr id="205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74365" y1="27797" x2="74365" y2="27797"/>
                        <a14:foregroundMark x1="72335" y1="24407" x2="72335" y2="24407"/>
                        <a14:foregroundMark x1="57614" y1="37288" x2="57614" y2="37288"/>
                        <a14:foregroundMark x1="60914" y1="26441" x2="60914" y2="26441"/>
                        <a14:foregroundMark x1="56091" y1="20678" x2="56091" y2="20678"/>
                        <a14:foregroundMark x1="47208" y1="20000" x2="47208" y2="20000"/>
                        <a14:foregroundMark x1="41371" y1="16949" x2="41371" y2="16949"/>
                        <a14:foregroundMark x1="30457" y1="22712" x2="30457" y2="22712"/>
                        <a14:foregroundMark x1="20305" y1="20000" x2="20305" y2="20000"/>
                        <a14:foregroundMark x1="10914" y1="17288" x2="10914" y2="17288"/>
                        <a14:foregroundMark x1="59645" y1="20000" x2="59645" y2="20000"/>
                        <a14:foregroundMark x1="59645" y1="19661" x2="59645" y2="19661"/>
                        <a14:foregroundMark x1="66244" y1="23390" x2="66244" y2="23390"/>
                        <a14:foregroundMark x1="11421" y1="16271" x2="11421" y2="16271"/>
                        <a14:foregroundMark x1="9645" y1="15254" x2="9645" y2="15254"/>
                        <a14:foregroundMark x1="11675" y1="18305" x2="11675" y2="18305"/>
                        <a14:foregroundMark x1="6599" y1="12881" x2="6599" y2="12881"/>
                        <a14:foregroundMark x1="6091" y1="36271" x2="6091" y2="36271"/>
                        <a14:foregroundMark x1="12944" y1="29831" x2="12944" y2="29831"/>
                        <a14:foregroundMark x1="10152" y1="33220" x2="10152" y2="33220"/>
                        <a14:foregroundMark x1="10152" y1="38644" x2="10152" y2="38644"/>
                        <a14:foregroundMark x1="10660" y1="43390" x2="10660" y2="43390"/>
                        <a14:foregroundMark x1="7614" y1="30508" x2="7614" y2="30508"/>
                        <a14:backgroundMark x1="16751" y1="53559" x2="16751" y2="53559"/>
                        <a14:backgroundMark x1="13452" y1="50847" x2="13452" y2="50847"/>
                        <a14:backgroundMark x1="13452" y1="55932" x2="13452" y2="55932"/>
                        <a14:backgroundMark x1="11421" y1="17966" x2="11421" y2="17966"/>
                        <a14:backgroundMark x1="11421" y1="16949" x2="11421" y2="16949"/>
                        <a14:backgroundMark x1="7360" y1="51525" x2="7360" y2="51525"/>
                        <a14:backgroundMark x1="13706" y1="47797" x2="13706" y2="47797"/>
                        <a14:backgroundMark x1="10914" y1="45424" x2="10914" y2="45424"/>
                        <a14:backgroundMark x1="91371" y1="51525" x2="91371" y2="51525"/>
                        <a14:backgroundMark x1="94670" y1="42712" x2="94670" y2="42712"/>
                        <a14:backgroundMark x1="96701" y1="54915" x2="96701" y2="54915"/>
                        <a14:backgroundMark x1="88579" y1="48814" x2="88579" y2="48814"/>
                        <a14:backgroundMark x1="91371" y1="53220" x2="91371" y2="53220"/>
                        <a14:backgroundMark x1="24365" y1="7119" x2="24365" y2="7119"/>
                        <a14:backgroundMark x1="3553" y1="14576" x2="3553" y2="14576"/>
                        <a14:backgroundMark x1="6853" y1="20678" x2="6853" y2="20678"/>
                        <a14:backgroundMark x1="3299" y1="22712" x2="3299" y2="22712"/>
                        <a14:backgroundMark x1="12944" y1="16949" x2="12944" y2="16949"/>
                        <a14:backgroundMark x1="9645" y1="12881" x2="9645" y2="12881"/>
                        <a14:backgroundMark x1="6853" y1="21695" x2="6853" y2="21695"/>
                        <a14:backgroundMark x1="2030" y1="22373" x2="2030" y2="22373"/>
                        <a14:backgroundMark x1="8883" y1="16949" x2="8883" y2="16949"/>
                        <a14:backgroundMark x1="5330" y1="16949" x2="5330" y2="16949"/>
                        <a14:backgroundMark x1="8883" y1="22373" x2="8883" y2="22373"/>
                        <a14:backgroundMark x1="2792" y1="18305" x2="2792" y2="18305"/>
                        <a14:backgroundMark x1="91371" y1="47119" x2="91371" y2="47119"/>
                        <a14:backgroundMark x1="6091" y1="13559" x2="6091" y2="13559"/>
                        <a14:backgroundMark x1="1523" y1="28136" x2="1523" y2="28136"/>
                        <a14:backgroundMark x1="508" y1="30847" x2="508" y2="30847"/>
                        <a14:backgroundMark x1="2030" y1="50847" x2="2030" y2="50847"/>
                        <a14:backgroundMark x1="1269" y1="45085" x2="1269" y2="45085"/>
                        <a14:backgroundMark x1="1523" y1="37288" x2="1523" y2="37288"/>
                        <a14:backgroundMark x1="17766" y1="16271" x2="17766" y2="16271"/>
                        <a14:backgroundMark x1="16751" y1="20000" x2="16751" y2="20000"/>
                        <a14:backgroundMark x1="65482" y1="68475" x2="65482" y2="68475"/>
                        <a14:backgroundMark x1="4569" y1="45085" x2="4569" y2="45085"/>
                        <a14:backgroundMark x1="2792" y1="41356" x2="2792" y2="41356"/>
                        <a14:backgroundMark x1="7614" y1="44068" x2="7614" y2="44068"/>
                        <a14:backgroundMark x1="94670" y1="49831" x2="94670" y2="49831"/>
                        <a14:backgroundMark x1="4061" y1="40678" x2="4061" y2="40678"/>
                        <a14:backgroundMark x1="1269" y1="34237" x2="1269" y2="34237"/>
                      </a14:backgroundRemoval>
                    </a14:imgEffect>
                  </a14:imgLayer>
                </a14:imgProps>
              </a:ext>
              <a:ext uri="{28A0092B-C50C-407E-A947-70E740481C1C}">
                <a14:useLocalDpi xmlns:a14="http://schemas.microsoft.com/office/drawing/2010/main" val="0"/>
              </a:ext>
            </a:extLst>
          </a:blip>
          <a:srcRect r="2133"/>
          <a:stretch/>
        </p:blipFill>
        <p:spPr bwMode="auto">
          <a:xfrm>
            <a:off x="5559743" y="-228600"/>
            <a:ext cx="367284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0" y="457200"/>
            <a:ext cx="1828800" cy="2428875"/>
          </a:xfrm>
          <a:prstGeom prst="rect">
            <a:avLst/>
          </a:prstGeom>
          <a:effectLst>
            <a:outerShdw blurRad="50800" dist="38100" dir="8100000" algn="tr" rotWithShape="0">
              <a:prstClr val="black">
                <a:alpha val="40000"/>
              </a:prstClr>
            </a:outerShdw>
          </a:effectLst>
          <a:scene3d>
            <a:camera prst="orthographicFront"/>
            <a:lightRig rig="threePt" dir="t"/>
          </a:scene3d>
          <a:sp3d>
            <a:bevelT/>
          </a:sp3d>
        </p:spPr>
      </p:pic>
      <p:pic>
        <p:nvPicPr>
          <p:cNvPr id="6" name="Picture 5">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9701" y="1543050"/>
            <a:ext cx="1694499" cy="2266950"/>
          </a:xfrm>
          <a:prstGeom prst="rect">
            <a:avLst/>
          </a:prstGeom>
          <a:effectLst>
            <a:outerShdw blurRad="50800" dist="38100" dir="8100000" algn="tr" rotWithShape="0">
              <a:prstClr val="black">
                <a:alpha val="40000"/>
              </a:prstClr>
            </a:outerShdw>
          </a:effectLst>
          <a:scene3d>
            <a:camera prst="orthographicFront"/>
            <a:lightRig rig="threePt" dir="t"/>
          </a:scene3d>
          <a:sp3d>
            <a:bevelT/>
          </a:sp3d>
        </p:spPr>
      </p:pic>
      <p:sp>
        <p:nvSpPr>
          <p:cNvPr id="7" name="TextBox 6"/>
          <p:cNvSpPr txBox="1"/>
          <p:nvPr/>
        </p:nvSpPr>
        <p:spPr>
          <a:xfrm>
            <a:off x="3075623" y="1905000"/>
            <a:ext cx="5410200" cy="2308324"/>
          </a:xfrm>
          <a:prstGeom prst="rect">
            <a:avLst/>
          </a:prstGeom>
          <a:noFill/>
        </p:spPr>
        <p:txBody>
          <a:bodyPr wrap="square" rtlCol="0">
            <a:spAutoFit/>
          </a:bodyPr>
          <a:lstStyle/>
          <a:p>
            <a:pPr algn="ctr"/>
            <a:r>
              <a:rPr lang="en-US" sz="2400" dirty="0" smtClean="0">
                <a:solidFill>
                  <a:schemeClr val="bg1"/>
                </a:solidFill>
                <a:latin typeface="Microsoft JhengHei" panose="020B0604030504040204" pitchFamily="34" charset="-120"/>
                <a:ea typeface="Microsoft JhengHei" panose="020B0604030504040204" pitchFamily="34" charset="-120"/>
              </a:rPr>
              <a:t>from</a:t>
            </a:r>
            <a:r>
              <a:rPr lang="en-US" sz="2400" i="1" dirty="0" smtClean="0">
                <a:solidFill>
                  <a:schemeClr val="bg1"/>
                </a:solidFill>
                <a:latin typeface="Microsoft JhengHei" panose="020B0604030504040204" pitchFamily="34" charset="-120"/>
                <a:ea typeface="Microsoft JhengHei" panose="020B0604030504040204" pitchFamily="34" charset="-120"/>
              </a:rPr>
              <a:t> Saving Our Sea Turtles</a:t>
            </a:r>
          </a:p>
          <a:p>
            <a:pPr algn="ctr"/>
            <a:endParaRPr lang="en-US" sz="2400" i="1" dirty="0">
              <a:solidFill>
                <a:schemeClr val="bg1"/>
              </a:solidFill>
              <a:latin typeface="Microsoft JhengHei" panose="020B0604030504040204" pitchFamily="34" charset="-120"/>
              <a:ea typeface="Microsoft JhengHei" panose="020B0604030504040204" pitchFamily="34" charset="-120"/>
            </a:endParaRPr>
          </a:p>
          <a:p>
            <a:pPr algn="ctr"/>
            <a:r>
              <a:rPr lang="en-US" sz="2400" i="1" dirty="0" smtClean="0">
                <a:solidFill>
                  <a:schemeClr val="bg1"/>
                </a:solidFill>
                <a:latin typeface="Microsoft JhengHei" panose="020B0604030504040204" pitchFamily="34" charset="-120"/>
                <a:ea typeface="Microsoft JhengHei" panose="020B0604030504040204" pitchFamily="34" charset="-120"/>
              </a:rPr>
              <a:t>After the Oil Spill in the Gulf of Mexico, Their Fate is in Our Hands</a:t>
            </a:r>
          </a:p>
          <a:p>
            <a:pPr algn="ctr"/>
            <a:endParaRPr lang="en-US" sz="2400" i="1" dirty="0" smtClean="0">
              <a:solidFill>
                <a:schemeClr val="bg1"/>
              </a:solidFill>
              <a:latin typeface="Microsoft JhengHei" panose="020B0604030504040204" pitchFamily="34" charset="-120"/>
              <a:ea typeface="Microsoft JhengHei" panose="020B0604030504040204" pitchFamily="34" charset="-120"/>
            </a:endParaRPr>
          </a:p>
          <a:p>
            <a:r>
              <a:rPr lang="en-US" sz="2400" dirty="0" smtClean="0">
                <a:solidFill>
                  <a:schemeClr val="bg1"/>
                </a:solidFill>
                <a:latin typeface="Microsoft JhengHei" panose="020B0604030504040204" pitchFamily="34" charset="-120"/>
                <a:ea typeface="Microsoft JhengHei" panose="020B0604030504040204" pitchFamily="34" charset="-120"/>
              </a:rPr>
              <a:t>                              By Elizabeth Preston</a:t>
            </a:r>
          </a:p>
        </p:txBody>
      </p:sp>
      <p:sp>
        <p:nvSpPr>
          <p:cNvPr id="8" name="TextBox 7"/>
          <p:cNvSpPr txBox="1"/>
          <p:nvPr/>
        </p:nvSpPr>
        <p:spPr>
          <a:xfrm>
            <a:off x="396240" y="4724400"/>
            <a:ext cx="6842760" cy="1508105"/>
          </a:xfrm>
          <a:prstGeom prst="rect">
            <a:avLst/>
          </a:prstGeom>
          <a:noFill/>
        </p:spPr>
        <p:txBody>
          <a:bodyPr wrap="square" rtlCol="0">
            <a:spAutoFit/>
          </a:bodyPr>
          <a:lstStyle/>
          <a:p>
            <a:r>
              <a:rPr lang="en-US" dirty="0" smtClean="0">
                <a:solidFill>
                  <a:srgbClr val="FFFF00"/>
                </a:solidFill>
                <a:latin typeface="Microsoft JhengHei" panose="020B0604030504040204" pitchFamily="34" charset="-120"/>
                <a:ea typeface="Microsoft JhengHei" panose="020B0604030504040204" pitchFamily="34" charset="-120"/>
              </a:rPr>
              <a:t>“…Each turtle got two baths.  Turtle washers used Dawn soap and toothbrushes to scrub oil out of the folds of the </a:t>
            </a:r>
            <a:r>
              <a:rPr lang="en-US" sz="2000" dirty="0" smtClean="0">
                <a:solidFill>
                  <a:srgbClr val="FFFF00"/>
                </a:solidFill>
                <a:ea typeface="Microsoft JhengHei" panose="020B0604030504040204" pitchFamily="34" charset="-120"/>
              </a:rPr>
              <a:t>turtle’s</a:t>
            </a:r>
            <a:r>
              <a:rPr lang="en-US" dirty="0" smtClean="0">
                <a:solidFill>
                  <a:srgbClr val="FFFF00"/>
                </a:solidFill>
                <a:ea typeface="Microsoft JhengHei" panose="020B0604030504040204" pitchFamily="34" charset="-120"/>
              </a:rPr>
              <a:t>  </a:t>
            </a:r>
            <a:r>
              <a:rPr lang="en-US" dirty="0" smtClean="0">
                <a:solidFill>
                  <a:srgbClr val="FFFF00"/>
                </a:solidFill>
                <a:latin typeface="Microsoft JhengHei" panose="020B0604030504040204" pitchFamily="34" charset="-120"/>
                <a:ea typeface="Microsoft JhengHei" panose="020B0604030504040204" pitchFamily="34" charset="-120"/>
              </a:rPr>
              <a:t>skin, and cotton swabs to  remove oil from their throats. A wipe-down using mayonnaise (believe it or not), helped to strip off the sticky oil.”</a:t>
            </a:r>
            <a:endParaRPr lang="en-US" dirty="0">
              <a:solidFill>
                <a:srgbClr val="FFFF00"/>
              </a:solidFill>
              <a:latin typeface="Microsoft JhengHei" panose="020B0604030504040204" pitchFamily="34" charset="-120"/>
              <a:ea typeface="Microsoft JhengHei" panose="020B0604030504040204" pitchFamily="34" charset="-120"/>
            </a:endParaRPr>
          </a:p>
        </p:txBody>
      </p:sp>
      <p:sp>
        <p:nvSpPr>
          <p:cNvPr id="9" name="TextBox 8"/>
          <p:cNvSpPr txBox="1"/>
          <p:nvPr/>
        </p:nvSpPr>
        <p:spPr>
          <a:xfrm>
            <a:off x="1429700" y="3810000"/>
            <a:ext cx="1694499" cy="369332"/>
          </a:xfrm>
          <a:prstGeom prst="rect">
            <a:avLst/>
          </a:prstGeom>
          <a:noFill/>
        </p:spPr>
        <p:txBody>
          <a:bodyPr wrap="square" rtlCol="0">
            <a:spAutoFit/>
          </a:bodyPr>
          <a:lstStyle/>
          <a:p>
            <a:r>
              <a:rPr lang="en-US" dirty="0" smtClean="0"/>
              <a:t>Research Article</a:t>
            </a:r>
            <a:endParaRPr lang="en-US" dirty="0"/>
          </a:p>
        </p:txBody>
      </p:sp>
    </p:spTree>
    <p:extLst>
      <p:ext uri="{BB962C8B-B14F-4D97-AF65-F5344CB8AC3E}">
        <p14:creationId xmlns:p14="http://schemas.microsoft.com/office/powerpoint/2010/main" val="1713377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2962" r="36191"/>
          <a:stretch/>
        </p:blipFill>
        <p:spPr>
          <a:xfrm>
            <a:off x="0" y="0"/>
            <a:ext cx="9204960" cy="6858000"/>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780" y="419100"/>
            <a:ext cx="7391400" cy="60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 y="419101"/>
            <a:ext cx="7391400" cy="6019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6780" y="419101"/>
            <a:ext cx="7391399" cy="6019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780" y="419101"/>
            <a:ext cx="7391399" cy="6019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6779" y="419102"/>
            <a:ext cx="7391399" cy="6019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Comfortable_Mystery_1_Film_Noir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98180" y="6134099"/>
            <a:ext cx="609600" cy="609600"/>
          </a:xfrm>
          <a:prstGeom prst="rect">
            <a:avLst/>
          </a:prstGeom>
        </p:spPr>
      </p:pic>
    </p:spTree>
    <p:extLst>
      <p:ext uri="{BB962C8B-B14F-4D97-AF65-F5344CB8AC3E}">
        <p14:creationId xmlns:p14="http://schemas.microsoft.com/office/powerpoint/2010/main" val="243253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7000"/>
                                        <p:tgtEl>
                                          <p:spTgt spid="3074"/>
                                        </p:tgtEl>
                                      </p:cBhvr>
                                    </p:animEffect>
                                  </p:childTnLst>
                                </p:cTn>
                              </p:par>
                            </p:childTnLst>
                          </p:cTn>
                        </p:par>
                        <p:par>
                          <p:cTn id="8" fill="hold">
                            <p:stCondLst>
                              <p:cond delay="7000"/>
                            </p:stCondLst>
                            <p:childTnLst>
                              <p:par>
                                <p:cTn id="9" presetID="10" presetClass="exit" presetSubtype="0" fill="hold" nodeType="afterEffect">
                                  <p:stCondLst>
                                    <p:cond delay="0"/>
                                  </p:stCondLst>
                                  <p:childTnLst>
                                    <p:animEffect transition="out" filter="fade">
                                      <p:cBhvr>
                                        <p:cTn id="10" dur="5000"/>
                                        <p:tgtEl>
                                          <p:spTgt spid="3074"/>
                                        </p:tgtEl>
                                      </p:cBhvr>
                                    </p:animEffect>
                                    <p:set>
                                      <p:cBhvr>
                                        <p:cTn id="11" dur="1" fill="hold">
                                          <p:stCondLst>
                                            <p:cond delay="4999"/>
                                          </p:stCondLst>
                                        </p:cTn>
                                        <p:tgtEl>
                                          <p:spTgt spid="3074"/>
                                        </p:tgtEl>
                                        <p:attrNameLst>
                                          <p:attrName>style.visibility</p:attrName>
                                        </p:attrNameLst>
                                      </p:cBhvr>
                                      <p:to>
                                        <p:strVal val="hidden"/>
                                      </p:to>
                                    </p:set>
                                  </p:childTnLst>
                                </p:cTn>
                              </p:par>
                            </p:childTnLst>
                          </p:cTn>
                        </p:par>
                        <p:par>
                          <p:cTn id="12" fill="hold">
                            <p:stCondLst>
                              <p:cond delay="12000"/>
                            </p:stCondLst>
                            <p:childTnLst>
                              <p:par>
                                <p:cTn id="13" presetID="10" presetClass="entr" presetSubtype="0" fill="hold" nodeType="after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7000"/>
                                        <p:tgtEl>
                                          <p:spTgt spid="3075"/>
                                        </p:tgtEl>
                                      </p:cBhvr>
                                    </p:animEffect>
                                  </p:childTnLst>
                                </p:cTn>
                              </p:par>
                            </p:childTnLst>
                          </p:cTn>
                        </p:par>
                        <p:par>
                          <p:cTn id="16" fill="hold">
                            <p:stCondLst>
                              <p:cond delay="19000"/>
                            </p:stCondLst>
                            <p:childTnLst>
                              <p:par>
                                <p:cTn id="17" presetID="10" presetClass="exit" presetSubtype="0" fill="hold" nodeType="afterEffect">
                                  <p:stCondLst>
                                    <p:cond delay="0"/>
                                  </p:stCondLst>
                                  <p:childTnLst>
                                    <p:animEffect transition="out" filter="fade">
                                      <p:cBhvr>
                                        <p:cTn id="18" dur="5000"/>
                                        <p:tgtEl>
                                          <p:spTgt spid="3075"/>
                                        </p:tgtEl>
                                      </p:cBhvr>
                                    </p:animEffect>
                                    <p:set>
                                      <p:cBhvr>
                                        <p:cTn id="19" dur="1" fill="hold">
                                          <p:stCondLst>
                                            <p:cond delay="4999"/>
                                          </p:stCondLst>
                                        </p:cTn>
                                        <p:tgtEl>
                                          <p:spTgt spid="3075"/>
                                        </p:tgtEl>
                                        <p:attrNameLst>
                                          <p:attrName>style.visibility</p:attrName>
                                        </p:attrNameLst>
                                      </p:cBhvr>
                                      <p:to>
                                        <p:strVal val="hidden"/>
                                      </p:to>
                                    </p:set>
                                  </p:childTnLst>
                                </p:cTn>
                              </p:par>
                            </p:childTnLst>
                          </p:cTn>
                        </p:par>
                        <p:par>
                          <p:cTn id="20" fill="hold">
                            <p:stCondLst>
                              <p:cond delay="24000"/>
                            </p:stCondLst>
                            <p:childTnLst>
                              <p:par>
                                <p:cTn id="21" presetID="10" presetClass="entr" presetSubtype="0"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7000"/>
                                        <p:tgtEl>
                                          <p:spTgt spid="3076"/>
                                        </p:tgtEl>
                                      </p:cBhvr>
                                    </p:animEffect>
                                  </p:childTnLst>
                                </p:cTn>
                              </p:par>
                            </p:childTnLst>
                          </p:cTn>
                        </p:par>
                        <p:par>
                          <p:cTn id="24" fill="hold">
                            <p:stCondLst>
                              <p:cond delay="31000"/>
                            </p:stCondLst>
                            <p:childTnLst>
                              <p:par>
                                <p:cTn id="25" presetID="10" presetClass="exit" presetSubtype="0" fill="hold" nodeType="afterEffect">
                                  <p:stCondLst>
                                    <p:cond delay="0"/>
                                  </p:stCondLst>
                                  <p:childTnLst>
                                    <p:animEffect transition="out" filter="fade">
                                      <p:cBhvr>
                                        <p:cTn id="26" dur="5000"/>
                                        <p:tgtEl>
                                          <p:spTgt spid="3076"/>
                                        </p:tgtEl>
                                      </p:cBhvr>
                                    </p:animEffect>
                                    <p:set>
                                      <p:cBhvr>
                                        <p:cTn id="27" dur="1" fill="hold">
                                          <p:stCondLst>
                                            <p:cond delay="4999"/>
                                          </p:stCondLst>
                                        </p:cTn>
                                        <p:tgtEl>
                                          <p:spTgt spid="3076"/>
                                        </p:tgtEl>
                                        <p:attrNameLst>
                                          <p:attrName>style.visibility</p:attrName>
                                        </p:attrNameLst>
                                      </p:cBhvr>
                                      <p:to>
                                        <p:strVal val="hidden"/>
                                      </p:to>
                                    </p:set>
                                  </p:childTnLst>
                                </p:cTn>
                              </p:par>
                            </p:childTnLst>
                          </p:cTn>
                        </p:par>
                        <p:par>
                          <p:cTn id="28" fill="hold">
                            <p:stCondLst>
                              <p:cond delay="36000"/>
                            </p:stCondLst>
                            <p:childTnLst>
                              <p:par>
                                <p:cTn id="29" presetID="10" presetClass="entr" presetSubtype="0" fill="hold" nodeType="afterEffect">
                                  <p:stCondLst>
                                    <p:cond delay="0"/>
                                  </p:stCondLst>
                                  <p:childTnLst>
                                    <p:set>
                                      <p:cBhvr>
                                        <p:cTn id="30" dur="1" fill="hold">
                                          <p:stCondLst>
                                            <p:cond delay="0"/>
                                          </p:stCondLst>
                                        </p:cTn>
                                        <p:tgtEl>
                                          <p:spTgt spid="3077"/>
                                        </p:tgtEl>
                                        <p:attrNameLst>
                                          <p:attrName>style.visibility</p:attrName>
                                        </p:attrNameLst>
                                      </p:cBhvr>
                                      <p:to>
                                        <p:strVal val="visible"/>
                                      </p:to>
                                    </p:set>
                                    <p:animEffect transition="in" filter="fade">
                                      <p:cBhvr>
                                        <p:cTn id="31" dur="7000"/>
                                        <p:tgtEl>
                                          <p:spTgt spid="3077"/>
                                        </p:tgtEl>
                                      </p:cBhvr>
                                    </p:animEffect>
                                  </p:childTnLst>
                                </p:cTn>
                              </p:par>
                            </p:childTnLst>
                          </p:cTn>
                        </p:par>
                        <p:par>
                          <p:cTn id="32" fill="hold">
                            <p:stCondLst>
                              <p:cond delay="43000"/>
                            </p:stCondLst>
                            <p:childTnLst>
                              <p:par>
                                <p:cTn id="33" presetID="10" presetClass="exit" presetSubtype="0" fill="hold" nodeType="afterEffect">
                                  <p:stCondLst>
                                    <p:cond delay="0"/>
                                  </p:stCondLst>
                                  <p:childTnLst>
                                    <p:animEffect transition="out" filter="fade">
                                      <p:cBhvr>
                                        <p:cTn id="34" dur="5000"/>
                                        <p:tgtEl>
                                          <p:spTgt spid="3077"/>
                                        </p:tgtEl>
                                      </p:cBhvr>
                                    </p:animEffect>
                                    <p:set>
                                      <p:cBhvr>
                                        <p:cTn id="35" dur="1" fill="hold">
                                          <p:stCondLst>
                                            <p:cond delay="4999"/>
                                          </p:stCondLst>
                                        </p:cTn>
                                        <p:tgtEl>
                                          <p:spTgt spid="3077"/>
                                        </p:tgtEl>
                                        <p:attrNameLst>
                                          <p:attrName>style.visibility</p:attrName>
                                        </p:attrNameLst>
                                      </p:cBhvr>
                                      <p:to>
                                        <p:strVal val="hidden"/>
                                      </p:to>
                                    </p:set>
                                  </p:childTnLst>
                                </p:cTn>
                              </p:par>
                            </p:childTnLst>
                          </p:cTn>
                        </p:par>
                        <p:par>
                          <p:cTn id="36" fill="hold">
                            <p:stCondLst>
                              <p:cond delay="48000"/>
                            </p:stCondLst>
                            <p:childTnLst>
                              <p:par>
                                <p:cTn id="37" presetID="10" presetClass="entr" presetSubtype="0" fill="hold" nodeType="afterEffect">
                                  <p:stCondLst>
                                    <p:cond delay="0"/>
                                  </p:stCondLst>
                                  <p:childTnLst>
                                    <p:set>
                                      <p:cBhvr>
                                        <p:cTn id="38" dur="1" fill="hold">
                                          <p:stCondLst>
                                            <p:cond delay="0"/>
                                          </p:stCondLst>
                                        </p:cTn>
                                        <p:tgtEl>
                                          <p:spTgt spid="3078"/>
                                        </p:tgtEl>
                                        <p:attrNameLst>
                                          <p:attrName>style.visibility</p:attrName>
                                        </p:attrNameLst>
                                      </p:cBhvr>
                                      <p:to>
                                        <p:strVal val="visible"/>
                                      </p:to>
                                    </p:set>
                                    <p:animEffect transition="in" filter="fade">
                                      <p:cBhvr>
                                        <p:cTn id="39" dur="7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afterEffect">
                                  <p:stCondLst>
                                    <p:cond delay="0"/>
                                  </p:stCondLst>
                                  <p:childTnLst>
                                    <p:cmd type="call" cmd="playFrom(0.0)">
                                      <p:cBhvr>
                                        <p:cTn id="44" dur="236466" fill="hold"/>
                                        <p:tgtEl>
                                          <p:spTgt spid="3"/>
                                        </p:tgtEl>
                                      </p:cBhvr>
                                    </p:cmd>
                                  </p:childTnLst>
                                </p:cTn>
                              </p:par>
                            </p:childTnLst>
                          </p:cTn>
                        </p:par>
                      </p:childTnLst>
                    </p:cTn>
                  </p:par>
                </p:childTnLst>
              </p:cTn>
              <p:nextCondLst>
                <p:cond evt="onClick" delay="0">
                  <p:tgtEl>
                    <p:spTgt spid="3"/>
                  </p:tgtEl>
                </p:cond>
              </p:nextCondLst>
            </p:seq>
            <p:audio>
              <p:cMediaNode vol="80000">
                <p:cTn id="45"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204960" cy="6858000"/>
          </a:xfrm>
          <a:prstGeom prst="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176337"/>
            <a:ext cx="9029700" cy="5376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74365" y1="27797" x2="74365" y2="27797"/>
                        <a14:foregroundMark x1="72335" y1="24407" x2="72335" y2="24407"/>
                        <a14:foregroundMark x1="57614" y1="37288" x2="57614" y2="37288"/>
                        <a14:foregroundMark x1="60914" y1="26441" x2="60914" y2="26441"/>
                        <a14:foregroundMark x1="56091" y1="20678" x2="56091" y2="20678"/>
                        <a14:foregroundMark x1="47208" y1="20000" x2="47208" y2="20000"/>
                        <a14:foregroundMark x1="41371" y1="16949" x2="41371" y2="16949"/>
                        <a14:foregroundMark x1="30457" y1="22712" x2="30457" y2="22712"/>
                        <a14:foregroundMark x1="20305" y1="20000" x2="20305" y2="20000"/>
                        <a14:foregroundMark x1="10914" y1="17288" x2="10914" y2="17288"/>
                        <a14:foregroundMark x1="59645" y1="20000" x2="59645" y2="20000"/>
                        <a14:foregroundMark x1="59645" y1="19661" x2="59645" y2="19661"/>
                        <a14:foregroundMark x1="66244" y1="23390" x2="66244" y2="23390"/>
                        <a14:foregroundMark x1="11421" y1="16271" x2="11421" y2="16271"/>
                        <a14:foregroundMark x1="9645" y1="15254" x2="9645" y2="15254"/>
                        <a14:foregroundMark x1="11675" y1="18305" x2="11675" y2="18305"/>
                        <a14:foregroundMark x1="6599" y1="12881" x2="6599" y2="12881"/>
                        <a14:foregroundMark x1="6091" y1="36271" x2="6091" y2="36271"/>
                        <a14:foregroundMark x1="12944" y1="29831" x2="12944" y2="29831"/>
                        <a14:foregroundMark x1="10152" y1="33220" x2="10152" y2="33220"/>
                        <a14:foregroundMark x1="10152" y1="38644" x2="10152" y2="38644"/>
                        <a14:foregroundMark x1="10660" y1="43390" x2="10660" y2="43390"/>
                        <a14:foregroundMark x1="7614" y1="30508" x2="7614" y2="30508"/>
                        <a14:backgroundMark x1="16751" y1="53559" x2="16751" y2="53559"/>
                        <a14:backgroundMark x1="13452" y1="50847" x2="13452" y2="50847"/>
                        <a14:backgroundMark x1="13452" y1="55932" x2="13452" y2="55932"/>
                        <a14:backgroundMark x1="11421" y1="17966" x2="11421" y2="17966"/>
                        <a14:backgroundMark x1="11421" y1="16949" x2="11421" y2="16949"/>
                        <a14:backgroundMark x1="7360" y1="51525" x2="7360" y2="51525"/>
                        <a14:backgroundMark x1="13706" y1="47797" x2="13706" y2="47797"/>
                        <a14:backgroundMark x1="10914" y1="45424" x2="10914" y2="45424"/>
                        <a14:backgroundMark x1="91371" y1="51525" x2="91371" y2="51525"/>
                        <a14:backgroundMark x1="94670" y1="42712" x2="94670" y2="42712"/>
                        <a14:backgroundMark x1="96701" y1="54915" x2="96701" y2="54915"/>
                        <a14:backgroundMark x1="88579" y1="48814" x2="88579" y2="48814"/>
                        <a14:backgroundMark x1="91371" y1="53220" x2="91371" y2="53220"/>
                        <a14:backgroundMark x1="24365" y1="7119" x2="24365" y2="7119"/>
                        <a14:backgroundMark x1="3553" y1="14576" x2="3553" y2="14576"/>
                        <a14:backgroundMark x1="6853" y1="20678" x2="6853" y2="20678"/>
                        <a14:backgroundMark x1="3299" y1="22712" x2="3299" y2="22712"/>
                        <a14:backgroundMark x1="12944" y1="16949" x2="12944" y2="16949"/>
                        <a14:backgroundMark x1="9645" y1="12881" x2="9645" y2="12881"/>
                        <a14:backgroundMark x1="6853" y1="21695" x2="6853" y2="21695"/>
                        <a14:backgroundMark x1="2030" y1="22373" x2="2030" y2="22373"/>
                        <a14:backgroundMark x1="8883" y1="16949" x2="8883" y2="16949"/>
                        <a14:backgroundMark x1="5330" y1="16949" x2="5330" y2="16949"/>
                        <a14:backgroundMark x1="8883" y1="22373" x2="8883" y2="22373"/>
                        <a14:backgroundMark x1="2792" y1="18305" x2="2792" y2="18305"/>
                        <a14:backgroundMark x1="91371" y1="47119" x2="91371" y2="47119"/>
                        <a14:backgroundMark x1="6091" y1="13559" x2="6091" y2="13559"/>
                        <a14:backgroundMark x1="1523" y1="28136" x2="1523" y2="28136"/>
                        <a14:backgroundMark x1="508" y1="30847" x2="508" y2="30847"/>
                        <a14:backgroundMark x1="2030" y1="50847" x2="2030" y2="50847"/>
                        <a14:backgroundMark x1="1269" y1="45085" x2="1269" y2="45085"/>
                        <a14:backgroundMark x1="1523" y1="37288" x2="1523" y2="37288"/>
                        <a14:backgroundMark x1="17766" y1="16271" x2="17766" y2="16271"/>
                        <a14:backgroundMark x1="16751" y1="20000" x2="16751" y2="20000"/>
                        <a14:backgroundMark x1="65482" y1="68475" x2="65482" y2="68475"/>
                        <a14:backgroundMark x1="4569" y1="45085" x2="4569" y2="45085"/>
                        <a14:backgroundMark x1="2792" y1="41356" x2="2792" y2="41356"/>
                        <a14:backgroundMark x1="7614" y1="44068" x2="7614" y2="44068"/>
                        <a14:backgroundMark x1="94670" y1="49831" x2="94670" y2="49831"/>
                        <a14:backgroundMark x1="4061" y1="40678" x2="4061" y2="40678"/>
                        <a14:backgroundMark x1="1269" y1="34237" x2="1269" y2="34237"/>
                      </a14:backgroundRemoval>
                    </a14:imgEffect>
                  </a14:imgLayer>
                </a14:imgProps>
              </a:ext>
              <a:ext uri="{28A0092B-C50C-407E-A947-70E740481C1C}">
                <a14:useLocalDpi xmlns:a14="http://schemas.microsoft.com/office/drawing/2010/main" val="0"/>
              </a:ext>
            </a:extLst>
          </a:blip>
          <a:srcRect r="2133"/>
          <a:stretch/>
        </p:blipFill>
        <p:spPr bwMode="auto">
          <a:xfrm>
            <a:off x="5559743" y="-228600"/>
            <a:ext cx="367284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 y="109537"/>
            <a:ext cx="4324349"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0963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204960" cy="6858000"/>
          </a:xfrm>
          <a:prstGeom prst="rect">
            <a:avLst/>
          </a:prstGeom>
        </p:spPr>
      </p:pic>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176338"/>
            <a:ext cx="6705600" cy="4614862"/>
          </a:xfrm>
          <a:prstGeom prst="rect">
            <a:avLst/>
          </a:prstGeom>
        </p:spPr>
      </p:pic>
      <p:pic>
        <p:nvPicPr>
          <p:cNvPr id="205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74365" y1="27797" x2="74365" y2="27797"/>
                        <a14:foregroundMark x1="72335" y1="24407" x2="72335" y2="24407"/>
                        <a14:foregroundMark x1="57614" y1="37288" x2="57614" y2="37288"/>
                        <a14:foregroundMark x1="60914" y1="26441" x2="60914" y2="26441"/>
                        <a14:foregroundMark x1="56091" y1="20678" x2="56091" y2="20678"/>
                        <a14:foregroundMark x1="47208" y1="20000" x2="47208" y2="20000"/>
                        <a14:foregroundMark x1="41371" y1="16949" x2="41371" y2="16949"/>
                        <a14:foregroundMark x1="30457" y1="22712" x2="30457" y2="22712"/>
                        <a14:foregroundMark x1="20305" y1="20000" x2="20305" y2="20000"/>
                        <a14:foregroundMark x1="10914" y1="17288" x2="10914" y2="17288"/>
                        <a14:foregroundMark x1="59645" y1="20000" x2="59645" y2="20000"/>
                        <a14:foregroundMark x1="59645" y1="19661" x2="59645" y2="19661"/>
                        <a14:foregroundMark x1="66244" y1="23390" x2="66244" y2="23390"/>
                        <a14:foregroundMark x1="11421" y1="16271" x2="11421" y2="16271"/>
                        <a14:foregroundMark x1="9645" y1="15254" x2="9645" y2="15254"/>
                        <a14:foregroundMark x1="11675" y1="18305" x2="11675" y2="18305"/>
                        <a14:foregroundMark x1="6599" y1="12881" x2="6599" y2="12881"/>
                        <a14:foregroundMark x1="6091" y1="36271" x2="6091" y2="36271"/>
                        <a14:foregroundMark x1="12944" y1="29831" x2="12944" y2="29831"/>
                        <a14:foregroundMark x1="10152" y1="33220" x2="10152" y2="33220"/>
                        <a14:foregroundMark x1="10152" y1="38644" x2="10152" y2="38644"/>
                        <a14:foregroundMark x1="10660" y1="43390" x2="10660" y2="43390"/>
                        <a14:foregroundMark x1="7614" y1="30508" x2="7614" y2="30508"/>
                        <a14:backgroundMark x1="16751" y1="53559" x2="16751" y2="53559"/>
                        <a14:backgroundMark x1="13452" y1="50847" x2="13452" y2="50847"/>
                        <a14:backgroundMark x1="13452" y1="55932" x2="13452" y2="55932"/>
                        <a14:backgroundMark x1="11421" y1="17966" x2="11421" y2="17966"/>
                        <a14:backgroundMark x1="11421" y1="16949" x2="11421" y2="16949"/>
                        <a14:backgroundMark x1="7360" y1="51525" x2="7360" y2="51525"/>
                        <a14:backgroundMark x1="13706" y1="47797" x2="13706" y2="47797"/>
                        <a14:backgroundMark x1="10914" y1="45424" x2="10914" y2="45424"/>
                        <a14:backgroundMark x1="91371" y1="51525" x2="91371" y2="51525"/>
                        <a14:backgroundMark x1="94670" y1="42712" x2="94670" y2="42712"/>
                        <a14:backgroundMark x1="96701" y1="54915" x2="96701" y2="54915"/>
                        <a14:backgroundMark x1="88579" y1="48814" x2="88579" y2="48814"/>
                        <a14:backgroundMark x1="91371" y1="53220" x2="91371" y2="53220"/>
                        <a14:backgroundMark x1="24365" y1="7119" x2="24365" y2="7119"/>
                        <a14:backgroundMark x1="3553" y1="14576" x2="3553" y2="14576"/>
                        <a14:backgroundMark x1="6853" y1="20678" x2="6853" y2="20678"/>
                        <a14:backgroundMark x1="3299" y1="22712" x2="3299" y2="22712"/>
                        <a14:backgroundMark x1="12944" y1="16949" x2="12944" y2="16949"/>
                        <a14:backgroundMark x1="9645" y1="12881" x2="9645" y2="12881"/>
                        <a14:backgroundMark x1="6853" y1="21695" x2="6853" y2="21695"/>
                        <a14:backgroundMark x1="2030" y1="22373" x2="2030" y2="22373"/>
                        <a14:backgroundMark x1="8883" y1="16949" x2="8883" y2="16949"/>
                        <a14:backgroundMark x1="5330" y1="16949" x2="5330" y2="16949"/>
                        <a14:backgroundMark x1="8883" y1="22373" x2="8883" y2="22373"/>
                        <a14:backgroundMark x1="2792" y1="18305" x2="2792" y2="18305"/>
                        <a14:backgroundMark x1="91371" y1="47119" x2="91371" y2="47119"/>
                        <a14:backgroundMark x1="6091" y1="13559" x2="6091" y2="13559"/>
                        <a14:backgroundMark x1="1523" y1="28136" x2="1523" y2="28136"/>
                        <a14:backgroundMark x1="508" y1="30847" x2="508" y2="30847"/>
                        <a14:backgroundMark x1="2030" y1="50847" x2="2030" y2="50847"/>
                        <a14:backgroundMark x1="1269" y1="45085" x2="1269" y2="45085"/>
                        <a14:backgroundMark x1="1523" y1="37288" x2="1523" y2="37288"/>
                        <a14:backgroundMark x1="17766" y1="16271" x2="17766" y2="16271"/>
                        <a14:backgroundMark x1="16751" y1="20000" x2="16751" y2="20000"/>
                        <a14:backgroundMark x1="65482" y1="68475" x2="65482" y2="68475"/>
                        <a14:backgroundMark x1="4569" y1="45085" x2="4569" y2="45085"/>
                        <a14:backgroundMark x1="2792" y1="41356" x2="2792" y2="41356"/>
                        <a14:backgroundMark x1="7614" y1="44068" x2="7614" y2="44068"/>
                        <a14:backgroundMark x1="94670" y1="49831" x2="94670" y2="49831"/>
                        <a14:backgroundMark x1="4061" y1="40678" x2="4061" y2="40678"/>
                        <a14:backgroundMark x1="1269" y1="34237" x2="1269" y2="34237"/>
                      </a14:backgroundRemoval>
                    </a14:imgEffect>
                  </a14:imgLayer>
                </a14:imgProps>
              </a:ext>
              <a:ext uri="{28A0092B-C50C-407E-A947-70E740481C1C}">
                <a14:useLocalDpi xmlns:a14="http://schemas.microsoft.com/office/drawing/2010/main" val="0"/>
              </a:ext>
            </a:extLst>
          </a:blip>
          <a:srcRect r="2133"/>
          <a:stretch/>
        </p:blipFill>
        <p:spPr bwMode="auto">
          <a:xfrm>
            <a:off x="5559743" y="-228600"/>
            <a:ext cx="367284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09600" y="6248400"/>
            <a:ext cx="5943600" cy="369332"/>
          </a:xfrm>
          <a:prstGeom prst="rect">
            <a:avLst/>
          </a:prstGeom>
          <a:noFill/>
        </p:spPr>
        <p:txBody>
          <a:bodyPr wrap="square" rtlCol="0">
            <a:spAutoFit/>
          </a:bodyPr>
          <a:lstStyle/>
          <a:p>
            <a:r>
              <a:rPr lang="en-US" dirty="0" smtClean="0">
                <a:solidFill>
                  <a:schemeClr val="bg1"/>
                </a:solidFill>
              </a:rPr>
              <a:t>Explosion on Lake </a:t>
            </a:r>
            <a:r>
              <a:rPr lang="en-US" dirty="0" err="1" smtClean="0">
                <a:solidFill>
                  <a:schemeClr val="bg1"/>
                </a:solidFill>
              </a:rPr>
              <a:t>Ponchartrain</a:t>
            </a:r>
            <a:r>
              <a:rPr lang="en-US" dirty="0" smtClean="0">
                <a:solidFill>
                  <a:schemeClr val="bg1"/>
                </a:solidFill>
              </a:rPr>
              <a:t> in LA October 2017</a:t>
            </a:r>
            <a:endParaRPr lang="en-US" dirty="0">
              <a:solidFill>
                <a:schemeClr val="bg1"/>
              </a:solidFill>
            </a:endParaRPr>
          </a:p>
        </p:txBody>
      </p:sp>
    </p:spTree>
    <p:extLst>
      <p:ext uri="{BB962C8B-B14F-4D97-AF65-F5344CB8AC3E}">
        <p14:creationId xmlns:p14="http://schemas.microsoft.com/office/powerpoint/2010/main" val="21129496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152400" y="-15241"/>
            <a:ext cx="9311639" cy="6858000"/>
          </a:xfrm>
          <a:prstGeom prst="rect">
            <a:avLst/>
          </a:prstGeom>
        </p:spPr>
      </p:pic>
      <p:sp>
        <p:nvSpPr>
          <p:cNvPr id="3" name="TextBox 2"/>
          <p:cNvSpPr txBox="1"/>
          <p:nvPr/>
        </p:nvSpPr>
        <p:spPr>
          <a:xfrm>
            <a:off x="228600" y="321975"/>
            <a:ext cx="8930639" cy="400110"/>
          </a:xfrm>
          <a:prstGeom prst="rect">
            <a:avLst/>
          </a:prstGeom>
          <a:noFill/>
        </p:spPr>
        <p:txBody>
          <a:bodyPr wrap="square" rtlCol="0">
            <a:spAutoFit/>
          </a:bodyPr>
          <a:lstStyle/>
          <a:p>
            <a:pPr algn="ctr"/>
            <a:r>
              <a:rPr lang="en-US" sz="2000" b="1" dirty="0" smtClean="0">
                <a:solidFill>
                  <a:srgbClr val="FFFF00"/>
                </a:solidFill>
                <a:latin typeface="Microsoft JhengHei" panose="020B0604030504040204" pitchFamily="34" charset="-120"/>
                <a:ea typeface="Microsoft JhengHei" panose="020B0604030504040204" pitchFamily="34" charset="-120"/>
              </a:rPr>
              <a:t>Map of the Loggerhead Turtle Research and Conservation Centers</a:t>
            </a:r>
            <a:endParaRPr lang="en-US" sz="2000" b="1" dirty="0">
              <a:solidFill>
                <a:srgbClr val="FFFF00"/>
              </a:solidFill>
              <a:latin typeface="Microsoft JhengHei" panose="020B0604030504040204" pitchFamily="34" charset="-120"/>
              <a:ea typeface="Microsoft JhengHei" panose="020B0604030504040204" pitchFamily="34" charset="-120"/>
            </a:endParaRPr>
          </a:p>
        </p:txBody>
      </p:sp>
      <p:pic>
        <p:nvPicPr>
          <p:cNvPr id="102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899159"/>
            <a:ext cx="868679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 y="1905000"/>
            <a:ext cx="8686799" cy="35814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rot="3495742">
            <a:off x="1970992" y="3734445"/>
            <a:ext cx="1422455" cy="338760"/>
          </a:xfrm>
          <a:prstGeom prst="leftArrow">
            <a:avLst>
              <a:gd name="adj1" fmla="val 8945"/>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74365" y1="27797" x2="74365" y2="27797"/>
                        <a14:foregroundMark x1="72335" y1="24407" x2="72335" y2="24407"/>
                        <a14:foregroundMark x1="57614" y1="37288" x2="57614" y2="37288"/>
                        <a14:foregroundMark x1="60914" y1="26441" x2="60914" y2="26441"/>
                        <a14:foregroundMark x1="56091" y1="20678" x2="56091" y2="20678"/>
                        <a14:foregroundMark x1="47208" y1="20000" x2="47208" y2="20000"/>
                        <a14:foregroundMark x1="41371" y1="16949" x2="41371" y2="16949"/>
                        <a14:foregroundMark x1="30457" y1="22712" x2="30457" y2="22712"/>
                        <a14:foregroundMark x1="20305" y1="20000" x2="20305" y2="20000"/>
                        <a14:foregroundMark x1="10914" y1="17288" x2="10914" y2="17288"/>
                        <a14:foregroundMark x1="59645" y1="20000" x2="59645" y2="20000"/>
                        <a14:foregroundMark x1="59645" y1="19661" x2="59645" y2="19661"/>
                        <a14:foregroundMark x1="66244" y1="23390" x2="66244" y2="23390"/>
                        <a14:foregroundMark x1="11421" y1="16271" x2="11421" y2="16271"/>
                        <a14:foregroundMark x1="9645" y1="15254" x2="9645" y2="15254"/>
                        <a14:foregroundMark x1="11675" y1="18305" x2="11675" y2="18305"/>
                        <a14:foregroundMark x1="6599" y1="12881" x2="6599" y2="12881"/>
                        <a14:foregroundMark x1="6091" y1="36271" x2="6091" y2="36271"/>
                        <a14:foregroundMark x1="12944" y1="29831" x2="12944" y2="29831"/>
                        <a14:foregroundMark x1="10152" y1="33220" x2="10152" y2="33220"/>
                        <a14:foregroundMark x1="10152" y1="38644" x2="10152" y2="38644"/>
                        <a14:foregroundMark x1="10660" y1="43390" x2="10660" y2="43390"/>
                        <a14:foregroundMark x1="7614" y1="30508" x2="7614" y2="30508"/>
                        <a14:backgroundMark x1="16751" y1="53559" x2="16751" y2="53559"/>
                        <a14:backgroundMark x1="13452" y1="50847" x2="13452" y2="50847"/>
                        <a14:backgroundMark x1="13452" y1="55932" x2="13452" y2="55932"/>
                        <a14:backgroundMark x1="11421" y1="17966" x2="11421" y2="17966"/>
                        <a14:backgroundMark x1="11421" y1="16949" x2="11421" y2="16949"/>
                        <a14:backgroundMark x1="7360" y1="51525" x2="7360" y2="51525"/>
                        <a14:backgroundMark x1="13706" y1="47797" x2="13706" y2="47797"/>
                        <a14:backgroundMark x1="10914" y1="45424" x2="10914" y2="45424"/>
                        <a14:backgroundMark x1="91371" y1="51525" x2="91371" y2="51525"/>
                        <a14:backgroundMark x1="94670" y1="42712" x2="94670" y2="42712"/>
                        <a14:backgroundMark x1="96701" y1="54915" x2="96701" y2="54915"/>
                        <a14:backgroundMark x1="88579" y1="48814" x2="88579" y2="48814"/>
                        <a14:backgroundMark x1="91371" y1="53220" x2="91371" y2="53220"/>
                        <a14:backgroundMark x1="24365" y1="7119" x2="24365" y2="7119"/>
                        <a14:backgroundMark x1="3553" y1="14576" x2="3553" y2="14576"/>
                        <a14:backgroundMark x1="6853" y1="20678" x2="6853" y2="20678"/>
                        <a14:backgroundMark x1="3299" y1="22712" x2="3299" y2="22712"/>
                        <a14:backgroundMark x1="12944" y1="16949" x2="12944" y2="16949"/>
                        <a14:backgroundMark x1="9645" y1="12881" x2="9645" y2="12881"/>
                        <a14:backgroundMark x1="6853" y1="21695" x2="6853" y2="21695"/>
                        <a14:backgroundMark x1="2030" y1="22373" x2="2030" y2="22373"/>
                        <a14:backgroundMark x1="8883" y1="16949" x2="8883" y2="16949"/>
                        <a14:backgroundMark x1="5330" y1="16949" x2="5330" y2="16949"/>
                        <a14:backgroundMark x1="8883" y1="22373" x2="8883" y2="22373"/>
                        <a14:backgroundMark x1="2792" y1="18305" x2="2792" y2="18305"/>
                        <a14:backgroundMark x1="91371" y1="47119" x2="91371" y2="47119"/>
                        <a14:backgroundMark x1="6091" y1="13559" x2="6091" y2="13559"/>
                        <a14:backgroundMark x1="1523" y1="28136" x2="1523" y2="28136"/>
                        <a14:backgroundMark x1="508" y1="30847" x2="508" y2="30847"/>
                        <a14:backgroundMark x1="2030" y1="50847" x2="2030" y2="50847"/>
                        <a14:backgroundMark x1="1269" y1="45085" x2="1269" y2="45085"/>
                        <a14:backgroundMark x1="1523" y1="37288" x2="1523" y2="37288"/>
                        <a14:backgroundMark x1="17766" y1="16271" x2="17766" y2="16271"/>
                        <a14:backgroundMark x1="16751" y1="20000" x2="16751" y2="20000"/>
                        <a14:backgroundMark x1="65482" y1="68475" x2="65482" y2="68475"/>
                        <a14:backgroundMark x1="4569" y1="45085" x2="4569" y2="45085"/>
                        <a14:backgroundMark x1="2792" y1="41356" x2="2792" y2="41356"/>
                        <a14:backgroundMark x1="7614" y1="44068" x2="7614" y2="44068"/>
                        <a14:backgroundMark x1="94670" y1="49831" x2="94670" y2="49831"/>
                        <a14:backgroundMark x1="4061" y1="40678" x2="4061" y2="40678"/>
                        <a14:backgroundMark x1="1269" y1="34237" x2="1269" y2="34237"/>
                      </a14:backgroundRemoval>
                    </a14:imgEffect>
                  </a14:imgLayer>
                </a14:imgProps>
              </a:ext>
              <a:ext uri="{28A0092B-C50C-407E-A947-70E740481C1C}">
                <a14:useLocalDpi xmlns:a14="http://schemas.microsoft.com/office/drawing/2010/main" val="0"/>
              </a:ext>
            </a:extLst>
          </a:blip>
          <a:srcRect r="2133"/>
          <a:stretch/>
        </p:blipFill>
        <p:spPr bwMode="auto">
          <a:xfrm>
            <a:off x="5486399" y="448687"/>
            <a:ext cx="367284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0" y="5638800"/>
            <a:ext cx="9159239" cy="369332"/>
          </a:xfrm>
          <a:prstGeom prst="rect">
            <a:avLst/>
          </a:prstGeom>
          <a:noFill/>
        </p:spPr>
        <p:txBody>
          <a:bodyPr wrap="square" rtlCol="0">
            <a:spAutoFit/>
          </a:bodyPr>
          <a:lstStyle/>
          <a:p>
            <a:pPr algn="ctr"/>
            <a:r>
              <a:rPr lang="en-US" b="1" dirty="0">
                <a:solidFill>
                  <a:schemeClr val="accent1">
                    <a:lumMod val="50000"/>
                  </a:schemeClr>
                </a:solidFill>
                <a:latin typeface="Microsoft JhengHei" panose="020B0604030504040204" pitchFamily="34" charset="-120"/>
                <a:ea typeface="Microsoft JhengHei" panose="020B0604030504040204" pitchFamily="34" charset="-120"/>
              </a:rPr>
              <a:t>f</a:t>
            </a:r>
            <a:r>
              <a:rPr lang="en-US" b="1" dirty="0" smtClean="0">
                <a:solidFill>
                  <a:schemeClr val="accent1">
                    <a:lumMod val="50000"/>
                  </a:schemeClr>
                </a:solidFill>
                <a:latin typeface="Microsoft JhengHei" panose="020B0604030504040204" pitchFamily="34" charset="-120"/>
                <a:ea typeface="Microsoft JhengHei" panose="020B0604030504040204" pitchFamily="34" charset="-120"/>
              </a:rPr>
              <a:t>orging visual</a:t>
            </a:r>
            <a:r>
              <a:rPr lang="en-US" b="1" dirty="0">
                <a:solidFill>
                  <a:schemeClr val="accent1">
                    <a:lumMod val="50000"/>
                  </a:schemeClr>
                </a:solidFill>
                <a:latin typeface="Microsoft JhengHei" panose="020B0604030504040204" pitchFamily="34" charset="-120"/>
                <a:ea typeface="Microsoft JhengHei" panose="020B0604030504040204" pitchFamily="34" charset="-120"/>
              </a:rPr>
              <a:t>, cultural, and geographical connections</a:t>
            </a:r>
            <a:r>
              <a:rPr lang="en-US" b="1" dirty="0" smtClean="0">
                <a:solidFill>
                  <a:schemeClr val="accent1">
                    <a:lumMod val="50000"/>
                  </a:schemeClr>
                </a:solidFill>
                <a:latin typeface="Microsoft JhengHei" panose="020B0604030504040204" pitchFamily="34" charset="-120"/>
                <a:ea typeface="Microsoft JhengHei" panose="020B0604030504040204" pitchFamily="34" charset="-120"/>
              </a:rPr>
              <a:t> </a:t>
            </a:r>
            <a:endParaRPr lang="en-US" b="1" dirty="0">
              <a:solidFill>
                <a:schemeClr val="accent1">
                  <a:lumMod val="50000"/>
                </a:schemeClr>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66018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54" t="8000" b="16000"/>
          <a:stretch/>
        </p:blipFill>
        <p:spPr bwMode="auto">
          <a:xfrm>
            <a:off x="685800" y="304800"/>
            <a:ext cx="719328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 Arrow 8"/>
          <p:cNvSpPr/>
          <p:nvPr/>
        </p:nvSpPr>
        <p:spPr>
          <a:xfrm rot="3298836">
            <a:off x="1742460" y="3499649"/>
            <a:ext cx="4849286" cy="1689535"/>
          </a:xfrm>
          <a:prstGeom prst="leftArrow">
            <a:avLst>
              <a:gd name="adj1" fmla="val 12721"/>
              <a:gd name="adj2"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0" y="4876800"/>
            <a:ext cx="2895600" cy="369332"/>
          </a:xfrm>
          <a:prstGeom prst="rect">
            <a:avLst/>
          </a:prstGeom>
          <a:noFill/>
        </p:spPr>
        <p:txBody>
          <a:bodyPr wrap="square" rtlCol="0">
            <a:spAutoFit/>
          </a:bodyPr>
          <a:lstStyle/>
          <a:p>
            <a:r>
              <a:rPr lang="en-US" b="1" dirty="0">
                <a:hlinkClick r:id="rId5"/>
              </a:rPr>
              <a:t>ONG </a:t>
            </a:r>
            <a:r>
              <a:rPr lang="en-US" b="1" dirty="0" err="1">
                <a:hlinkClick r:id="rId5"/>
              </a:rPr>
              <a:t>Ecoassociados</a:t>
            </a:r>
            <a:endParaRPr lang="en-US" dirty="0"/>
          </a:p>
        </p:txBody>
      </p:sp>
      <p:sp>
        <p:nvSpPr>
          <p:cNvPr id="8" name="Rectangle 3"/>
          <p:cNvSpPr>
            <a:spLocks noChangeArrowheads="1"/>
          </p:cNvSpPr>
          <p:nvPr/>
        </p:nvSpPr>
        <p:spPr bwMode="auto">
          <a:xfrm>
            <a:off x="0" y="0"/>
            <a:ext cx="9144000" cy="0"/>
          </a:xfrm>
          <a:prstGeom prst="rect">
            <a:avLst/>
          </a:prstGeom>
          <a:solidFill>
            <a:srgbClr val="E5E3D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1800" b="0" i="0" u="none" strike="noStrike" cap="none" normalizeH="0" baseline="0" dirty="0" smtClean="0">
                <a:ln>
                  <a:noFill/>
                </a:ln>
                <a:solidFill>
                  <a:schemeClr val="tx1"/>
                </a:solidFill>
                <a:effectLst/>
                <a:latin typeface="Arial" pitchFamily="34" charset="0"/>
                <a:cs typeface="Arial" pitchFamily="34" charset="0"/>
              </a:rPr>
            </a:b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Roboto"/>
                <a:cs typeface="Arial" pitchFamily="34" charset="0"/>
                <a:hlinkClick r:id="rId6"/>
              </a:rPr>
              <a:t>The Georgia Sea Turtle Group</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TextBox 9"/>
          <p:cNvSpPr txBox="1"/>
          <p:nvPr/>
        </p:nvSpPr>
        <p:spPr>
          <a:xfrm>
            <a:off x="685800" y="686573"/>
            <a:ext cx="3276600" cy="646331"/>
          </a:xfrm>
          <a:prstGeom prst="rect">
            <a:avLst/>
          </a:prstGeom>
          <a:noFill/>
        </p:spPr>
        <p:txBody>
          <a:bodyPr wrap="square" rtlCol="0">
            <a:spAutoFit/>
          </a:bodyPr>
          <a:lstStyle/>
          <a:p>
            <a:r>
              <a:rPr lang="en-US" dirty="0"/>
              <a:t/>
            </a:r>
            <a:br>
              <a:rPr lang="en-US" dirty="0"/>
            </a:br>
            <a:r>
              <a:rPr lang="en-US" b="1" dirty="0">
                <a:hlinkClick r:id="rId6"/>
              </a:rPr>
              <a:t>The Georgia Sea Turtle </a:t>
            </a:r>
            <a:r>
              <a:rPr lang="en-US" b="1" dirty="0" smtClean="0">
                <a:hlinkClick r:id="rId6"/>
              </a:rPr>
              <a:t>Group</a:t>
            </a:r>
            <a:endParaRPr lang="en-US" dirty="0"/>
          </a:p>
        </p:txBody>
      </p:sp>
      <p:pic>
        <p:nvPicPr>
          <p:cNvPr id="4101" name="Picture 5">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4826009"/>
            <a:ext cx="129540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48965" y="1302424"/>
            <a:ext cx="143827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0" b="100000" l="0" r="100000">
                        <a14:foregroundMark x1="74365" y1="27797" x2="74365" y2="27797"/>
                        <a14:foregroundMark x1="72335" y1="24407" x2="72335" y2="24407"/>
                        <a14:foregroundMark x1="57614" y1="37288" x2="57614" y2="37288"/>
                        <a14:foregroundMark x1="60914" y1="26441" x2="60914" y2="26441"/>
                        <a14:foregroundMark x1="56091" y1="20678" x2="56091" y2="20678"/>
                        <a14:foregroundMark x1="47208" y1="20000" x2="47208" y2="20000"/>
                        <a14:foregroundMark x1="41371" y1="16949" x2="41371" y2="16949"/>
                        <a14:foregroundMark x1="30457" y1="22712" x2="30457" y2="22712"/>
                        <a14:foregroundMark x1="20305" y1="20000" x2="20305" y2="20000"/>
                        <a14:foregroundMark x1="10914" y1="17288" x2="10914" y2="17288"/>
                        <a14:foregroundMark x1="59645" y1="20000" x2="59645" y2="20000"/>
                        <a14:foregroundMark x1="59645" y1="19661" x2="59645" y2="19661"/>
                        <a14:foregroundMark x1="66244" y1="23390" x2="66244" y2="23390"/>
                        <a14:foregroundMark x1="11421" y1="16271" x2="11421" y2="16271"/>
                        <a14:foregroundMark x1="9645" y1="15254" x2="9645" y2="15254"/>
                        <a14:foregroundMark x1="11675" y1="18305" x2="11675" y2="18305"/>
                        <a14:foregroundMark x1="6599" y1="12881" x2="6599" y2="12881"/>
                        <a14:foregroundMark x1="6091" y1="36271" x2="6091" y2="36271"/>
                        <a14:foregroundMark x1="12944" y1="29831" x2="12944" y2="29831"/>
                        <a14:foregroundMark x1="10152" y1="33220" x2="10152" y2="33220"/>
                        <a14:foregroundMark x1="10152" y1="38644" x2="10152" y2="38644"/>
                        <a14:foregroundMark x1="10660" y1="43390" x2="10660" y2="43390"/>
                        <a14:foregroundMark x1="7614" y1="30508" x2="7614" y2="30508"/>
                        <a14:backgroundMark x1="16751" y1="53559" x2="16751" y2="53559"/>
                        <a14:backgroundMark x1="13452" y1="50847" x2="13452" y2="50847"/>
                        <a14:backgroundMark x1="13452" y1="55932" x2="13452" y2="55932"/>
                        <a14:backgroundMark x1="11421" y1="17966" x2="11421" y2="17966"/>
                        <a14:backgroundMark x1="11421" y1="16949" x2="11421" y2="16949"/>
                        <a14:backgroundMark x1="7360" y1="51525" x2="7360" y2="51525"/>
                        <a14:backgroundMark x1="13706" y1="47797" x2="13706" y2="47797"/>
                        <a14:backgroundMark x1="10914" y1="45424" x2="10914" y2="45424"/>
                        <a14:backgroundMark x1="91371" y1="51525" x2="91371" y2="51525"/>
                        <a14:backgroundMark x1="94670" y1="42712" x2="94670" y2="42712"/>
                        <a14:backgroundMark x1="96701" y1="54915" x2="96701" y2="54915"/>
                        <a14:backgroundMark x1="88579" y1="48814" x2="88579" y2="48814"/>
                        <a14:backgroundMark x1="91371" y1="53220" x2="91371" y2="53220"/>
                        <a14:backgroundMark x1="24365" y1="7119" x2="24365" y2="7119"/>
                        <a14:backgroundMark x1="3553" y1="14576" x2="3553" y2="14576"/>
                        <a14:backgroundMark x1="6853" y1="20678" x2="6853" y2="20678"/>
                        <a14:backgroundMark x1="3299" y1="22712" x2="3299" y2="22712"/>
                        <a14:backgroundMark x1="12944" y1="16949" x2="12944" y2="16949"/>
                        <a14:backgroundMark x1="9645" y1="12881" x2="9645" y2="12881"/>
                        <a14:backgroundMark x1="6853" y1="21695" x2="6853" y2="21695"/>
                        <a14:backgroundMark x1="2030" y1="22373" x2="2030" y2="22373"/>
                        <a14:backgroundMark x1="8883" y1="16949" x2="8883" y2="16949"/>
                        <a14:backgroundMark x1="5330" y1="16949" x2="5330" y2="16949"/>
                        <a14:backgroundMark x1="8883" y1="22373" x2="8883" y2="22373"/>
                        <a14:backgroundMark x1="2792" y1="18305" x2="2792" y2="18305"/>
                        <a14:backgroundMark x1="91371" y1="47119" x2="91371" y2="47119"/>
                        <a14:backgroundMark x1="6091" y1="13559" x2="6091" y2="13559"/>
                        <a14:backgroundMark x1="1523" y1="28136" x2="1523" y2="28136"/>
                        <a14:backgroundMark x1="508" y1="30847" x2="508" y2="30847"/>
                        <a14:backgroundMark x1="2030" y1="50847" x2="2030" y2="50847"/>
                        <a14:backgroundMark x1="1269" y1="45085" x2="1269" y2="45085"/>
                        <a14:backgroundMark x1="1523" y1="37288" x2="1523" y2="37288"/>
                        <a14:backgroundMark x1="17766" y1="16271" x2="17766" y2="16271"/>
                        <a14:backgroundMark x1="16751" y1="20000" x2="16751" y2="20000"/>
                        <a14:backgroundMark x1="65482" y1="68475" x2="65482" y2="68475"/>
                        <a14:backgroundMark x1="4569" y1="45085" x2="4569" y2="45085"/>
                        <a14:backgroundMark x1="2792" y1="41356" x2="2792" y2="41356"/>
                        <a14:backgroundMark x1="7614" y1="44068" x2="7614" y2="44068"/>
                        <a14:backgroundMark x1="94670" y1="49831" x2="94670" y2="49831"/>
                        <a14:backgroundMark x1="4061" y1="40678" x2="4061" y2="40678"/>
                        <a14:backgroundMark x1="1269" y1="34237" x2="1269" y2="34237"/>
                      </a14:backgroundRemoval>
                    </a14:imgEffect>
                  </a14:imgLayer>
                </a14:imgProps>
              </a:ext>
              <a:ext uri="{28A0092B-C50C-407E-A947-70E740481C1C}">
                <a14:useLocalDpi xmlns:a14="http://schemas.microsoft.com/office/drawing/2010/main" val="0"/>
              </a:ext>
            </a:extLst>
          </a:blip>
          <a:srcRect r="2133"/>
          <a:stretch/>
        </p:blipFill>
        <p:spPr bwMode="auto">
          <a:xfrm>
            <a:off x="5433060" y="-228600"/>
            <a:ext cx="367284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662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sp>
        <p:nvSpPr>
          <p:cNvPr id="8" name="Rectangle 3"/>
          <p:cNvSpPr>
            <a:spLocks noChangeArrowheads="1"/>
          </p:cNvSpPr>
          <p:nvPr/>
        </p:nvSpPr>
        <p:spPr bwMode="auto">
          <a:xfrm>
            <a:off x="0" y="0"/>
            <a:ext cx="9144000" cy="0"/>
          </a:xfrm>
          <a:prstGeom prst="rect">
            <a:avLst/>
          </a:prstGeom>
          <a:solidFill>
            <a:srgbClr val="E5E3D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1800" b="0" i="0" u="none" strike="noStrike" cap="none" normalizeH="0" baseline="0" dirty="0" smtClean="0">
                <a:ln>
                  <a:noFill/>
                </a:ln>
                <a:solidFill>
                  <a:schemeClr val="tx1"/>
                </a:solidFill>
                <a:effectLst/>
                <a:latin typeface="Arial" pitchFamily="34" charset="0"/>
                <a:cs typeface="Arial" pitchFamily="34" charset="0"/>
              </a:rPr>
            </a:b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t>
            </a:r>
            <a:endParaRPr kumimoji="0" lang="en-US" alt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smtClean="0">
                <a:ln>
                  <a:noFill/>
                </a:ln>
                <a:solidFill>
                  <a:srgbClr val="000000"/>
                </a:solidFill>
                <a:effectLst/>
                <a:latin typeface="Roboto"/>
                <a:cs typeface="Arial" pitchFamily="34" charset="0"/>
                <a:hlinkClick r:id="rId4"/>
              </a:rPr>
              <a:t>The Georgia Sea Turtle Group</a:t>
            </a:r>
            <a:endParaRPr kumimoji="0" lang="en-US" alt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101" name="Picture 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447800"/>
            <a:ext cx="137160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399" y="1371600"/>
            <a:ext cx="143827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100000" l="0" r="100000">
                        <a14:foregroundMark x1="74365" y1="27797" x2="74365" y2="27797"/>
                        <a14:foregroundMark x1="72335" y1="24407" x2="72335" y2="24407"/>
                        <a14:foregroundMark x1="57614" y1="37288" x2="57614" y2="37288"/>
                        <a14:foregroundMark x1="60914" y1="26441" x2="60914" y2="26441"/>
                        <a14:foregroundMark x1="56091" y1="20678" x2="56091" y2="20678"/>
                        <a14:foregroundMark x1="47208" y1="20000" x2="47208" y2="20000"/>
                        <a14:foregroundMark x1="41371" y1="16949" x2="41371" y2="16949"/>
                        <a14:foregroundMark x1="30457" y1="22712" x2="30457" y2="22712"/>
                        <a14:foregroundMark x1="20305" y1="20000" x2="20305" y2="20000"/>
                        <a14:foregroundMark x1="10914" y1="17288" x2="10914" y2="17288"/>
                        <a14:foregroundMark x1="59645" y1="20000" x2="59645" y2="20000"/>
                        <a14:foregroundMark x1="59645" y1="19661" x2="59645" y2="19661"/>
                        <a14:foregroundMark x1="66244" y1="23390" x2="66244" y2="23390"/>
                        <a14:foregroundMark x1="11421" y1="16271" x2="11421" y2="16271"/>
                        <a14:foregroundMark x1="9645" y1="15254" x2="9645" y2="15254"/>
                        <a14:foregroundMark x1="11675" y1="18305" x2="11675" y2="18305"/>
                        <a14:foregroundMark x1="6599" y1="12881" x2="6599" y2="12881"/>
                        <a14:foregroundMark x1="6091" y1="36271" x2="6091" y2="36271"/>
                        <a14:foregroundMark x1="12944" y1="29831" x2="12944" y2="29831"/>
                        <a14:foregroundMark x1="10152" y1="33220" x2="10152" y2="33220"/>
                        <a14:foregroundMark x1="10152" y1="38644" x2="10152" y2="38644"/>
                        <a14:foregroundMark x1="10660" y1="43390" x2="10660" y2="43390"/>
                        <a14:foregroundMark x1="7614" y1="30508" x2="7614" y2="30508"/>
                        <a14:backgroundMark x1="16751" y1="53559" x2="16751" y2="53559"/>
                        <a14:backgroundMark x1="13452" y1="50847" x2="13452" y2="50847"/>
                        <a14:backgroundMark x1="13452" y1="55932" x2="13452" y2="55932"/>
                        <a14:backgroundMark x1="11421" y1="17966" x2="11421" y2="17966"/>
                        <a14:backgroundMark x1="11421" y1="16949" x2="11421" y2="16949"/>
                        <a14:backgroundMark x1="7360" y1="51525" x2="7360" y2="51525"/>
                        <a14:backgroundMark x1="13706" y1="47797" x2="13706" y2="47797"/>
                        <a14:backgroundMark x1="10914" y1="45424" x2="10914" y2="45424"/>
                        <a14:backgroundMark x1="91371" y1="51525" x2="91371" y2="51525"/>
                        <a14:backgroundMark x1="94670" y1="42712" x2="94670" y2="42712"/>
                        <a14:backgroundMark x1="96701" y1="54915" x2="96701" y2="54915"/>
                        <a14:backgroundMark x1="88579" y1="48814" x2="88579" y2="48814"/>
                        <a14:backgroundMark x1="91371" y1="53220" x2="91371" y2="53220"/>
                        <a14:backgroundMark x1="24365" y1="7119" x2="24365" y2="7119"/>
                        <a14:backgroundMark x1="3553" y1="14576" x2="3553" y2="14576"/>
                        <a14:backgroundMark x1="6853" y1="20678" x2="6853" y2="20678"/>
                        <a14:backgroundMark x1="3299" y1="22712" x2="3299" y2="22712"/>
                        <a14:backgroundMark x1="12944" y1="16949" x2="12944" y2="16949"/>
                        <a14:backgroundMark x1="9645" y1="12881" x2="9645" y2="12881"/>
                        <a14:backgroundMark x1="6853" y1="21695" x2="6853" y2="21695"/>
                        <a14:backgroundMark x1="2030" y1="22373" x2="2030" y2="22373"/>
                        <a14:backgroundMark x1="8883" y1="16949" x2="8883" y2="16949"/>
                        <a14:backgroundMark x1="5330" y1="16949" x2="5330" y2="16949"/>
                        <a14:backgroundMark x1="8883" y1="22373" x2="8883" y2="22373"/>
                        <a14:backgroundMark x1="2792" y1="18305" x2="2792" y2="18305"/>
                        <a14:backgroundMark x1="91371" y1="47119" x2="91371" y2="47119"/>
                        <a14:backgroundMark x1="6091" y1="13559" x2="6091" y2="13559"/>
                        <a14:backgroundMark x1="1523" y1="28136" x2="1523" y2="28136"/>
                        <a14:backgroundMark x1="508" y1="30847" x2="508" y2="30847"/>
                        <a14:backgroundMark x1="2030" y1="50847" x2="2030" y2="50847"/>
                        <a14:backgroundMark x1="1269" y1="45085" x2="1269" y2="45085"/>
                        <a14:backgroundMark x1="1523" y1="37288" x2="1523" y2="37288"/>
                        <a14:backgroundMark x1="17766" y1="16271" x2="17766" y2="16271"/>
                        <a14:backgroundMark x1="16751" y1="20000" x2="16751" y2="20000"/>
                        <a14:backgroundMark x1="65482" y1="68475" x2="65482" y2="68475"/>
                        <a14:backgroundMark x1="4569" y1="45085" x2="4569" y2="45085"/>
                        <a14:backgroundMark x1="2792" y1="41356" x2="2792" y2="41356"/>
                        <a14:backgroundMark x1="7614" y1="44068" x2="7614" y2="44068"/>
                        <a14:backgroundMark x1="94670" y1="49831" x2="94670" y2="49831"/>
                        <a14:backgroundMark x1="4061" y1="40678" x2="4061" y2="40678"/>
                        <a14:backgroundMark x1="1269" y1="34237" x2="1269" y2="34237"/>
                      </a14:backgroundRemoval>
                    </a14:imgEffect>
                  </a14:imgLayer>
                </a14:imgProps>
              </a:ext>
              <a:ext uri="{28A0092B-C50C-407E-A947-70E740481C1C}">
                <a14:useLocalDpi xmlns:a14="http://schemas.microsoft.com/office/drawing/2010/main" val="0"/>
              </a:ext>
            </a:extLst>
          </a:blip>
          <a:srcRect r="2133"/>
          <a:stretch/>
        </p:blipFill>
        <p:spPr bwMode="auto">
          <a:xfrm>
            <a:off x="5433060" y="-228600"/>
            <a:ext cx="367284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2362836083"/>
              </p:ext>
            </p:extLst>
          </p:nvPr>
        </p:nvGraphicFramePr>
        <p:xfrm>
          <a:off x="685800" y="2438400"/>
          <a:ext cx="6934200" cy="3053080"/>
        </p:xfrm>
        <a:graphic>
          <a:graphicData uri="http://schemas.openxmlformats.org/drawingml/2006/table">
            <a:tbl>
              <a:tblPr firstRow="1" bandRow="1">
                <a:tableStyleId>{5C22544A-7EE6-4342-B048-85BDC9FD1C3A}</a:tableStyleId>
              </a:tblPr>
              <a:tblGrid>
                <a:gridCol w="3467100"/>
                <a:gridCol w="3467100"/>
              </a:tblGrid>
              <a:tr h="457200">
                <a:tc>
                  <a:txBody>
                    <a:bodyPr/>
                    <a:lstStyle/>
                    <a:p>
                      <a:pPr algn="ctr"/>
                      <a:r>
                        <a:rPr lang="en-US" dirty="0" smtClean="0"/>
                        <a:t>Georgia, USA</a:t>
                      </a:r>
                      <a:endParaRPr lang="en-US" dirty="0"/>
                    </a:p>
                  </a:txBody>
                  <a:tcPr/>
                </a:tc>
                <a:tc>
                  <a:txBody>
                    <a:bodyPr/>
                    <a:lstStyle/>
                    <a:p>
                      <a:pPr algn="ctr"/>
                      <a:r>
                        <a:rPr lang="en-US" dirty="0" smtClean="0"/>
                        <a:t>Brazil, South American</a:t>
                      </a:r>
                      <a:endParaRPr lang="en-US" dirty="0"/>
                    </a:p>
                  </a:txBody>
                  <a:tcPr/>
                </a:tc>
              </a:tr>
              <a:tr h="370840">
                <a:tc>
                  <a:txBody>
                    <a:bodyPr/>
                    <a:lstStyle/>
                    <a:p>
                      <a:endParaRPr lang="en-US"/>
                    </a:p>
                  </a:txBody>
                  <a:tcPr/>
                </a:tc>
                <a:tc>
                  <a:txBody>
                    <a:bodyPr/>
                    <a:lstStyle/>
                    <a:p>
                      <a:endParaRPr lang="en-US" dirty="0"/>
                    </a:p>
                  </a:txBody>
                  <a:tcPr/>
                </a:tc>
              </a:tr>
              <a:tr h="370840">
                <a:tc>
                  <a:txBody>
                    <a:bodyPr/>
                    <a:lstStyle/>
                    <a:p>
                      <a:endParaRPr lang="en-US" dirty="0"/>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dirty="0"/>
                    </a:p>
                  </a:txBody>
                  <a:tcPr/>
                </a:tc>
              </a:tr>
            </a:tbl>
          </a:graphicData>
        </a:graphic>
      </p:graphicFrame>
      <p:sp>
        <p:nvSpPr>
          <p:cNvPr id="13" name="TextBox 12"/>
          <p:cNvSpPr txBox="1"/>
          <p:nvPr/>
        </p:nvSpPr>
        <p:spPr>
          <a:xfrm>
            <a:off x="1295400" y="2743200"/>
            <a:ext cx="60960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rgbClr val="FFFF00"/>
                </a:solidFill>
                <a:latin typeface="Microsoft JhengHei" panose="020B0604030504040204" pitchFamily="34" charset="-120"/>
                <a:ea typeface="Microsoft JhengHei" panose="020B0604030504040204" pitchFamily="34" charset="-120"/>
              </a:rPr>
              <a:t>Write/ perform a play</a:t>
            </a:r>
          </a:p>
          <a:p>
            <a:pPr marL="285750" indent="-285750">
              <a:buFont typeface="Arial" panose="020B0604020202020204" pitchFamily="34" charset="0"/>
              <a:buChar char="•"/>
            </a:pPr>
            <a:r>
              <a:rPr lang="en-US" sz="2000" dirty="0" smtClean="0">
                <a:solidFill>
                  <a:srgbClr val="FFFF00"/>
                </a:solidFill>
                <a:latin typeface="Microsoft JhengHei" panose="020B0604030504040204" pitchFamily="34" charset="-120"/>
                <a:ea typeface="Microsoft JhengHei" panose="020B0604030504040204" pitchFamily="34" charset="-120"/>
              </a:rPr>
              <a:t>Write/ sing a song or poem</a:t>
            </a:r>
          </a:p>
          <a:p>
            <a:pPr marL="285750" indent="-285750">
              <a:buFont typeface="Arial" panose="020B0604020202020204" pitchFamily="34" charset="0"/>
              <a:buChar char="•"/>
            </a:pPr>
            <a:r>
              <a:rPr lang="en-US" sz="2000" dirty="0" smtClean="0">
                <a:solidFill>
                  <a:srgbClr val="FFFF00"/>
                </a:solidFill>
                <a:latin typeface="Microsoft JhengHei" panose="020B0604030504040204" pitchFamily="34" charset="-120"/>
                <a:ea typeface="Microsoft JhengHei" panose="020B0604030504040204" pitchFamily="34" charset="-120"/>
              </a:rPr>
              <a:t>PowerPoint Presentation</a:t>
            </a:r>
          </a:p>
          <a:p>
            <a:pPr marL="285750" indent="-285750">
              <a:buFont typeface="Arial" panose="020B0604020202020204" pitchFamily="34" charset="0"/>
              <a:buChar char="•"/>
            </a:pPr>
            <a:r>
              <a:rPr lang="en-US" sz="2000" dirty="0" smtClean="0">
                <a:solidFill>
                  <a:srgbClr val="FFFF00"/>
                </a:solidFill>
                <a:latin typeface="Microsoft JhengHei" panose="020B0604030504040204" pitchFamily="34" charset="-120"/>
                <a:ea typeface="Microsoft JhengHei" panose="020B0604030504040204" pitchFamily="34" charset="-120"/>
              </a:rPr>
              <a:t>Interview someone from organizations</a:t>
            </a:r>
          </a:p>
          <a:p>
            <a:pPr marL="285750" indent="-285750">
              <a:buFont typeface="Arial" panose="020B0604020202020204" pitchFamily="34" charset="0"/>
              <a:buChar char="•"/>
            </a:pPr>
            <a:r>
              <a:rPr lang="en-US" sz="2000" dirty="0" smtClean="0">
                <a:solidFill>
                  <a:srgbClr val="FFFF00"/>
                </a:solidFill>
                <a:latin typeface="Microsoft JhengHei" panose="020B0604030504040204" pitchFamily="34" charset="-120"/>
                <a:ea typeface="Microsoft JhengHei" panose="020B0604030504040204" pitchFamily="34" charset="-120"/>
              </a:rPr>
              <a:t>Write a compare and contrast essay.</a:t>
            </a:r>
          </a:p>
          <a:p>
            <a:pPr marL="285750" indent="-285750">
              <a:buFont typeface="Arial" panose="020B0604020202020204" pitchFamily="34" charset="0"/>
              <a:buChar char="•"/>
            </a:pPr>
            <a:endParaRPr lang="en-US" sz="2000" dirty="0" smtClean="0">
              <a:solidFill>
                <a:srgbClr val="FFFF00"/>
              </a:solidFill>
              <a:latin typeface="Microsoft JhengHei" panose="020B0604030504040204" pitchFamily="34" charset="-120"/>
              <a:ea typeface="Microsoft JhengHei" panose="020B0604030504040204" pitchFamily="34" charset="-120"/>
            </a:endParaRPr>
          </a:p>
          <a:p>
            <a:pPr marL="285750" indent="-285750">
              <a:buFont typeface="Arial" panose="020B0604020202020204" pitchFamily="34" charset="0"/>
              <a:buChar char="•"/>
            </a:pPr>
            <a:endParaRPr lang="en-US" sz="2000" dirty="0">
              <a:solidFill>
                <a:srgbClr val="FFFF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55739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pic>
        <p:nvPicPr>
          <p:cNvPr id="1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74365" y1="27797" x2="74365" y2="27797"/>
                        <a14:foregroundMark x1="72335" y1="24407" x2="72335" y2="24407"/>
                        <a14:foregroundMark x1="57614" y1="37288" x2="57614" y2="37288"/>
                        <a14:foregroundMark x1="60914" y1="26441" x2="60914" y2="26441"/>
                        <a14:foregroundMark x1="56091" y1="20678" x2="56091" y2="20678"/>
                        <a14:foregroundMark x1="47208" y1="20000" x2="47208" y2="20000"/>
                        <a14:foregroundMark x1="41371" y1="16949" x2="41371" y2="16949"/>
                        <a14:foregroundMark x1="30457" y1="22712" x2="30457" y2="22712"/>
                        <a14:foregroundMark x1="20305" y1="20000" x2="20305" y2="20000"/>
                        <a14:foregroundMark x1="10914" y1="17288" x2="10914" y2="17288"/>
                        <a14:foregroundMark x1="59645" y1="20000" x2="59645" y2="20000"/>
                        <a14:foregroundMark x1="59645" y1="19661" x2="59645" y2="19661"/>
                        <a14:foregroundMark x1="66244" y1="23390" x2="66244" y2="23390"/>
                        <a14:foregroundMark x1="11421" y1="16271" x2="11421" y2="16271"/>
                        <a14:foregroundMark x1="9645" y1="15254" x2="9645" y2="15254"/>
                        <a14:foregroundMark x1="11675" y1="18305" x2="11675" y2="18305"/>
                        <a14:foregroundMark x1="6599" y1="12881" x2="6599" y2="12881"/>
                        <a14:foregroundMark x1="6091" y1="36271" x2="6091" y2="36271"/>
                        <a14:foregroundMark x1="12944" y1="29831" x2="12944" y2="29831"/>
                        <a14:foregroundMark x1="10152" y1="33220" x2="10152" y2="33220"/>
                        <a14:foregroundMark x1="10152" y1="38644" x2="10152" y2="38644"/>
                        <a14:foregroundMark x1="10660" y1="43390" x2="10660" y2="43390"/>
                        <a14:foregroundMark x1="7614" y1="30508" x2="7614" y2="30508"/>
                        <a14:backgroundMark x1="16751" y1="53559" x2="16751" y2="53559"/>
                        <a14:backgroundMark x1="13452" y1="50847" x2="13452" y2="50847"/>
                        <a14:backgroundMark x1="13452" y1="55932" x2="13452" y2="55932"/>
                        <a14:backgroundMark x1="11421" y1="17966" x2="11421" y2="17966"/>
                        <a14:backgroundMark x1="11421" y1="16949" x2="11421" y2="16949"/>
                        <a14:backgroundMark x1="7360" y1="51525" x2="7360" y2="51525"/>
                        <a14:backgroundMark x1="13706" y1="47797" x2="13706" y2="47797"/>
                        <a14:backgroundMark x1="10914" y1="45424" x2="10914" y2="45424"/>
                        <a14:backgroundMark x1="91371" y1="51525" x2="91371" y2="51525"/>
                        <a14:backgroundMark x1="94670" y1="42712" x2="94670" y2="42712"/>
                        <a14:backgroundMark x1="96701" y1="54915" x2="96701" y2="54915"/>
                        <a14:backgroundMark x1="88579" y1="48814" x2="88579" y2="48814"/>
                        <a14:backgroundMark x1="91371" y1="53220" x2="91371" y2="53220"/>
                        <a14:backgroundMark x1="24365" y1="7119" x2="24365" y2="7119"/>
                        <a14:backgroundMark x1="3553" y1="14576" x2="3553" y2="14576"/>
                        <a14:backgroundMark x1="6853" y1="20678" x2="6853" y2="20678"/>
                        <a14:backgroundMark x1="3299" y1="22712" x2="3299" y2="22712"/>
                        <a14:backgroundMark x1="12944" y1="16949" x2="12944" y2="16949"/>
                        <a14:backgroundMark x1="9645" y1="12881" x2="9645" y2="12881"/>
                        <a14:backgroundMark x1="6853" y1="21695" x2="6853" y2="21695"/>
                        <a14:backgroundMark x1="2030" y1="22373" x2="2030" y2="22373"/>
                        <a14:backgroundMark x1="8883" y1="16949" x2="8883" y2="16949"/>
                        <a14:backgroundMark x1="5330" y1="16949" x2="5330" y2="16949"/>
                        <a14:backgroundMark x1="8883" y1="22373" x2="8883" y2="22373"/>
                        <a14:backgroundMark x1="2792" y1="18305" x2="2792" y2="18305"/>
                        <a14:backgroundMark x1="91371" y1="47119" x2="91371" y2="47119"/>
                        <a14:backgroundMark x1="6091" y1="13559" x2="6091" y2="13559"/>
                        <a14:backgroundMark x1="1523" y1="28136" x2="1523" y2="28136"/>
                        <a14:backgroundMark x1="508" y1="30847" x2="508" y2="30847"/>
                        <a14:backgroundMark x1="2030" y1="50847" x2="2030" y2="50847"/>
                        <a14:backgroundMark x1="1269" y1="45085" x2="1269" y2="45085"/>
                        <a14:backgroundMark x1="1523" y1="37288" x2="1523" y2="37288"/>
                        <a14:backgroundMark x1="17766" y1="16271" x2="17766" y2="16271"/>
                        <a14:backgroundMark x1="16751" y1="20000" x2="16751" y2="20000"/>
                        <a14:backgroundMark x1="65482" y1="68475" x2="65482" y2="68475"/>
                        <a14:backgroundMark x1="4569" y1="45085" x2="4569" y2="45085"/>
                        <a14:backgroundMark x1="2792" y1="41356" x2="2792" y2="41356"/>
                        <a14:backgroundMark x1="7614" y1="44068" x2="7614" y2="44068"/>
                        <a14:backgroundMark x1="94670" y1="49831" x2="94670" y2="49831"/>
                        <a14:backgroundMark x1="4061" y1="40678" x2="4061" y2="40678"/>
                        <a14:backgroundMark x1="1269" y1="34237" x2="1269" y2="34237"/>
                      </a14:backgroundRemoval>
                    </a14:imgEffect>
                  </a14:imgLayer>
                </a14:imgProps>
              </a:ext>
              <a:ext uri="{28A0092B-C50C-407E-A947-70E740481C1C}">
                <a14:useLocalDpi xmlns:a14="http://schemas.microsoft.com/office/drawing/2010/main" val="0"/>
              </a:ext>
            </a:extLst>
          </a:blip>
          <a:srcRect r="2133"/>
          <a:stretch/>
        </p:blipFill>
        <p:spPr bwMode="auto">
          <a:xfrm>
            <a:off x="5486400" y="-228601"/>
            <a:ext cx="367284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381000"/>
            <a:ext cx="7239000" cy="954107"/>
          </a:xfrm>
          <a:prstGeom prst="rect">
            <a:avLst/>
          </a:prstGeom>
          <a:noFill/>
        </p:spPr>
        <p:txBody>
          <a:bodyPr wrap="square" rtlCol="0">
            <a:spAutoFit/>
          </a:bodyPr>
          <a:lstStyle/>
          <a:p>
            <a:r>
              <a:rPr lang="en-US" sz="2800" b="1" dirty="0" smtClean="0">
                <a:solidFill>
                  <a:schemeClr val="bg1"/>
                </a:solidFill>
                <a:latin typeface="Microsoft JhengHei" panose="020B0604030504040204" pitchFamily="34" charset="-120"/>
                <a:ea typeface="Microsoft JhengHei" panose="020B0604030504040204" pitchFamily="34" charset="-120"/>
              </a:rPr>
              <a:t>Making a Difference :  </a:t>
            </a:r>
          </a:p>
          <a:p>
            <a:r>
              <a:rPr lang="en-US" sz="2800" b="1" dirty="0" smtClean="0">
                <a:solidFill>
                  <a:schemeClr val="bg1"/>
                </a:solidFill>
                <a:latin typeface="Microsoft JhengHei" panose="020B0604030504040204" pitchFamily="34" charset="-120"/>
                <a:ea typeface="Microsoft JhengHei" panose="020B0604030504040204" pitchFamily="34" charset="-120"/>
              </a:rPr>
              <a:t>Family and Community Involvement</a:t>
            </a:r>
            <a:endParaRPr lang="en-US" sz="2800" b="1" dirty="0">
              <a:solidFill>
                <a:schemeClr val="bg1"/>
              </a:solidFill>
              <a:latin typeface="Microsoft JhengHei" panose="020B0604030504040204" pitchFamily="34" charset="-120"/>
              <a:ea typeface="Microsoft JhengHei" panose="020B0604030504040204" pitchFamily="34" charset="-120"/>
            </a:endParaRPr>
          </a:p>
        </p:txBody>
      </p:sp>
      <p:pic>
        <p:nvPicPr>
          <p:cNvPr id="7" name="Picture 6">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33" y="1745746"/>
            <a:ext cx="1825868" cy="2299708"/>
          </a:xfrm>
          <a:prstGeom prst="rect">
            <a:avLst/>
          </a:prstGeom>
        </p:spPr>
      </p:pic>
      <p:pic>
        <p:nvPicPr>
          <p:cNvPr id="6" name="Picture 5">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600" y="4419600"/>
            <a:ext cx="1375887" cy="1850203"/>
          </a:xfrm>
          <a:prstGeom prst="rect">
            <a:avLst/>
          </a:prstGeom>
          <a:effectLst>
            <a:outerShdw blurRad="50800" dist="38100" dir="13500000" algn="br" rotWithShape="0">
              <a:prstClr val="black">
                <a:alpha val="40000"/>
              </a:prstClr>
            </a:outerShdw>
          </a:effectLst>
          <a:scene3d>
            <a:camera prst="orthographicFront"/>
            <a:lightRig rig="threePt" dir="t"/>
          </a:scene3d>
          <a:sp3d>
            <a:bevelT/>
          </a:sp3d>
        </p:spPr>
      </p:pic>
      <p:sp>
        <p:nvSpPr>
          <p:cNvPr id="10" name="TextBox 9"/>
          <p:cNvSpPr txBox="1"/>
          <p:nvPr/>
        </p:nvSpPr>
        <p:spPr>
          <a:xfrm>
            <a:off x="1935481" y="1600200"/>
            <a:ext cx="7010399" cy="4401205"/>
          </a:xfrm>
          <a:prstGeom prst="rect">
            <a:avLst/>
          </a:prstGeom>
          <a:noFill/>
        </p:spPr>
        <p:txBody>
          <a:bodyPr wrap="square" rtlCol="0">
            <a:spAutoFit/>
          </a:bodyPr>
          <a:lstStyle/>
          <a:p>
            <a:r>
              <a:rPr lang="en-US" sz="2000" b="1" dirty="0" smtClean="0">
                <a:solidFill>
                  <a:schemeClr val="bg1"/>
                </a:solidFill>
                <a:latin typeface="Microsoft JhengHei" panose="020B0604030504040204" pitchFamily="34" charset="-120"/>
                <a:ea typeface="Microsoft JhengHei" panose="020B0604030504040204" pitchFamily="34" charset="-120"/>
              </a:rPr>
              <a:t>WIDA Standards “David Meets Goliath at City Hall”</a:t>
            </a:r>
          </a:p>
          <a:p>
            <a:endParaRPr lang="en-US" sz="2000" b="1" dirty="0" smtClean="0">
              <a:solidFill>
                <a:schemeClr val="bg1"/>
              </a:solidFill>
              <a:latin typeface="Microsoft JhengHei" panose="020B0604030504040204" pitchFamily="34" charset="-120"/>
              <a:ea typeface="Microsoft JhengHei" panose="020B0604030504040204" pitchFamily="34" charset="-120"/>
            </a:endParaRPr>
          </a:p>
          <a:p>
            <a:r>
              <a:rPr lang="en-US" sz="2000" b="1" dirty="0" smtClean="0">
                <a:solidFill>
                  <a:schemeClr val="bg1"/>
                </a:solidFill>
                <a:latin typeface="Microsoft JhengHei" panose="020B0604030504040204" pitchFamily="34" charset="-120"/>
                <a:ea typeface="Microsoft JhengHei" panose="020B0604030504040204" pitchFamily="34" charset="-120"/>
              </a:rPr>
              <a:t>Standard </a:t>
            </a:r>
            <a:r>
              <a:rPr lang="en-US" sz="2000" b="1" dirty="0">
                <a:solidFill>
                  <a:schemeClr val="bg1"/>
                </a:solidFill>
                <a:latin typeface="Microsoft JhengHei" panose="020B0604030504040204" pitchFamily="34" charset="-120"/>
                <a:ea typeface="Microsoft JhengHei" panose="020B0604030504040204" pitchFamily="34" charset="-120"/>
              </a:rPr>
              <a:t>1</a:t>
            </a:r>
            <a:r>
              <a:rPr lang="en-US" sz="2000" b="1" dirty="0">
                <a:solidFill>
                  <a:srgbClr val="FFFF00"/>
                </a:solidFill>
                <a:latin typeface="Microsoft JhengHei" panose="020B0604030504040204" pitchFamily="34" charset="-120"/>
                <a:ea typeface="Microsoft JhengHei" panose="020B0604030504040204" pitchFamily="34" charset="-120"/>
              </a:rPr>
              <a:t> </a:t>
            </a:r>
            <a:r>
              <a:rPr lang="en-US" sz="2000" dirty="0">
                <a:solidFill>
                  <a:srgbClr val="FFFF00"/>
                </a:solidFill>
                <a:latin typeface="Microsoft JhengHei" panose="020B0604030504040204" pitchFamily="34" charset="-120"/>
                <a:ea typeface="Microsoft JhengHei" panose="020B0604030504040204" pitchFamily="34" charset="-120"/>
              </a:rPr>
              <a:t>English language learners communicate for Social and Instructional Purposes within the school setting (listening, speaking, reading</a:t>
            </a:r>
            <a:r>
              <a:rPr lang="en-US" sz="2000" dirty="0" smtClean="0">
                <a:solidFill>
                  <a:srgbClr val="FFFF00"/>
                </a:solidFill>
                <a:latin typeface="Microsoft JhengHei" panose="020B0604030504040204" pitchFamily="34" charset="-120"/>
                <a:ea typeface="Microsoft JhengHei" panose="020B0604030504040204" pitchFamily="34" charset="-120"/>
              </a:rPr>
              <a:t>)</a:t>
            </a:r>
          </a:p>
          <a:p>
            <a:endParaRPr lang="en-US" sz="2000" dirty="0" smtClean="0">
              <a:solidFill>
                <a:srgbClr val="FFFF00"/>
              </a:solidFill>
              <a:latin typeface="Microsoft JhengHei" panose="020B0604030504040204" pitchFamily="34" charset="-120"/>
              <a:ea typeface="Microsoft JhengHei" panose="020B0604030504040204" pitchFamily="34" charset="-120"/>
            </a:endParaRPr>
          </a:p>
          <a:p>
            <a:r>
              <a:rPr lang="en-US" sz="2000" b="1" dirty="0" smtClean="0">
                <a:solidFill>
                  <a:schemeClr val="bg1"/>
                </a:solidFill>
                <a:latin typeface="Microsoft JhengHei" panose="020B0604030504040204" pitchFamily="34" charset="-120"/>
                <a:ea typeface="Microsoft JhengHei" panose="020B0604030504040204" pitchFamily="34" charset="-120"/>
              </a:rPr>
              <a:t>Standard </a:t>
            </a:r>
            <a:r>
              <a:rPr lang="en-US" sz="2000" b="1" dirty="0">
                <a:solidFill>
                  <a:schemeClr val="bg1"/>
                </a:solidFill>
                <a:latin typeface="Microsoft JhengHei" panose="020B0604030504040204" pitchFamily="34" charset="-120"/>
                <a:ea typeface="Microsoft JhengHei" panose="020B0604030504040204" pitchFamily="34" charset="-120"/>
              </a:rPr>
              <a:t>2</a:t>
            </a:r>
            <a:r>
              <a:rPr lang="en-US" sz="2000" dirty="0">
                <a:solidFill>
                  <a:srgbClr val="FFFF00"/>
                </a:solidFill>
                <a:latin typeface="Microsoft JhengHei" panose="020B0604030504040204" pitchFamily="34" charset="-120"/>
                <a:ea typeface="Microsoft JhengHei" panose="020B0604030504040204" pitchFamily="34" charset="-120"/>
              </a:rPr>
              <a:t> English language learners communicate information, ideas, and concepts necessary for academic success in ELA (listening, speaking, reading</a:t>
            </a:r>
            <a:r>
              <a:rPr lang="en-US" sz="2000" dirty="0" smtClean="0">
                <a:solidFill>
                  <a:srgbClr val="FFFF00"/>
                </a:solidFill>
                <a:latin typeface="Microsoft JhengHei" panose="020B0604030504040204" pitchFamily="34" charset="-120"/>
                <a:ea typeface="Microsoft JhengHei" panose="020B0604030504040204" pitchFamily="34" charset="-120"/>
              </a:rPr>
              <a:t>)</a:t>
            </a:r>
          </a:p>
          <a:p>
            <a:endParaRPr lang="en-US" sz="2000" dirty="0" smtClean="0">
              <a:solidFill>
                <a:srgbClr val="FFFF00"/>
              </a:solidFill>
              <a:latin typeface="Microsoft JhengHei" panose="020B0604030504040204" pitchFamily="34" charset="-120"/>
              <a:ea typeface="Microsoft JhengHei" panose="020B0604030504040204" pitchFamily="34" charset="-120"/>
            </a:endParaRPr>
          </a:p>
          <a:p>
            <a:r>
              <a:rPr lang="en-US" sz="2000" b="1" dirty="0" smtClean="0">
                <a:solidFill>
                  <a:schemeClr val="bg1"/>
                </a:solidFill>
                <a:latin typeface="Microsoft JhengHei" panose="020B0604030504040204" pitchFamily="34" charset="-120"/>
                <a:ea typeface="Microsoft JhengHei" panose="020B0604030504040204" pitchFamily="34" charset="-120"/>
              </a:rPr>
              <a:t>Standard </a:t>
            </a:r>
            <a:r>
              <a:rPr lang="en-US" sz="2000" b="1" dirty="0">
                <a:solidFill>
                  <a:schemeClr val="bg1"/>
                </a:solidFill>
                <a:latin typeface="Microsoft JhengHei" panose="020B0604030504040204" pitchFamily="34" charset="-120"/>
                <a:ea typeface="Microsoft JhengHei" panose="020B0604030504040204" pitchFamily="34" charset="-120"/>
              </a:rPr>
              <a:t>4</a:t>
            </a:r>
            <a:r>
              <a:rPr lang="en-US" sz="2000" b="1" dirty="0">
                <a:solidFill>
                  <a:srgbClr val="FFFF00"/>
                </a:solidFill>
                <a:latin typeface="Microsoft JhengHei" panose="020B0604030504040204" pitchFamily="34" charset="-120"/>
                <a:ea typeface="Microsoft JhengHei" panose="020B0604030504040204" pitchFamily="34" charset="-120"/>
              </a:rPr>
              <a:t> </a:t>
            </a:r>
            <a:r>
              <a:rPr lang="en-US" sz="2000" dirty="0">
                <a:solidFill>
                  <a:srgbClr val="FFFF00"/>
                </a:solidFill>
                <a:latin typeface="Microsoft JhengHei" panose="020B0604030504040204" pitchFamily="34" charset="-120"/>
                <a:ea typeface="Microsoft JhengHei" panose="020B0604030504040204" pitchFamily="34" charset="-120"/>
              </a:rPr>
              <a:t>English language learners communicate information, </a:t>
            </a:r>
            <a:r>
              <a:rPr lang="en-US" sz="2000" dirty="0" smtClean="0">
                <a:solidFill>
                  <a:srgbClr val="FFFF00"/>
                </a:solidFill>
                <a:latin typeface="Microsoft JhengHei" panose="020B0604030504040204" pitchFamily="34" charset="-120"/>
                <a:ea typeface="Microsoft JhengHei" panose="020B0604030504040204" pitchFamily="34" charset="-120"/>
              </a:rPr>
              <a:t>ideas, and </a:t>
            </a:r>
            <a:r>
              <a:rPr lang="en-US" sz="2000" dirty="0">
                <a:solidFill>
                  <a:srgbClr val="FFFF00"/>
                </a:solidFill>
                <a:latin typeface="Microsoft JhengHei" panose="020B0604030504040204" pitchFamily="34" charset="-120"/>
                <a:ea typeface="Microsoft JhengHei" panose="020B0604030504040204" pitchFamily="34" charset="-120"/>
              </a:rPr>
              <a:t>concepts necessary for </a:t>
            </a:r>
            <a:endParaRPr lang="en-US" sz="2000" dirty="0" smtClean="0">
              <a:solidFill>
                <a:srgbClr val="FFFF00"/>
              </a:solidFill>
              <a:latin typeface="Microsoft JhengHei" panose="020B0604030504040204" pitchFamily="34" charset="-120"/>
              <a:ea typeface="Microsoft JhengHei" panose="020B0604030504040204" pitchFamily="34" charset="-120"/>
            </a:endParaRPr>
          </a:p>
          <a:p>
            <a:r>
              <a:rPr lang="en-US" sz="2000" dirty="0" smtClean="0">
                <a:solidFill>
                  <a:srgbClr val="FFFF00"/>
                </a:solidFill>
                <a:latin typeface="Microsoft JhengHei" panose="020B0604030504040204" pitchFamily="34" charset="-120"/>
                <a:ea typeface="Microsoft JhengHei" panose="020B0604030504040204" pitchFamily="34" charset="-120"/>
              </a:rPr>
              <a:t>academic </a:t>
            </a:r>
            <a:r>
              <a:rPr lang="en-US" sz="2000" dirty="0">
                <a:solidFill>
                  <a:srgbClr val="FFFF00"/>
                </a:solidFill>
                <a:latin typeface="Microsoft JhengHei" panose="020B0604030504040204" pitchFamily="34" charset="-120"/>
                <a:ea typeface="Microsoft JhengHei" panose="020B0604030504040204" pitchFamily="34" charset="-120"/>
              </a:rPr>
              <a:t>success in Science </a:t>
            </a:r>
            <a:r>
              <a:rPr lang="en-US" sz="2000" dirty="0" smtClean="0">
                <a:solidFill>
                  <a:srgbClr val="FFFF00"/>
                </a:solidFill>
                <a:latin typeface="Microsoft JhengHei" panose="020B0604030504040204" pitchFamily="34" charset="-120"/>
                <a:ea typeface="Microsoft JhengHei" panose="020B0604030504040204" pitchFamily="34" charset="-120"/>
              </a:rPr>
              <a:t>(</a:t>
            </a:r>
            <a:r>
              <a:rPr lang="en-US" sz="2000" dirty="0">
                <a:solidFill>
                  <a:srgbClr val="FFFF00"/>
                </a:solidFill>
                <a:latin typeface="Microsoft JhengHei" panose="020B0604030504040204" pitchFamily="34" charset="-120"/>
                <a:ea typeface="Microsoft JhengHei" panose="020B0604030504040204" pitchFamily="34" charset="-120"/>
              </a:rPr>
              <a:t>listening, speaking)</a:t>
            </a:r>
            <a:br>
              <a:rPr lang="en-US" sz="2000" dirty="0">
                <a:solidFill>
                  <a:srgbClr val="FFFF00"/>
                </a:solidFill>
                <a:latin typeface="Microsoft JhengHei" panose="020B0604030504040204" pitchFamily="34" charset="-120"/>
                <a:ea typeface="Microsoft JhengHei" panose="020B0604030504040204" pitchFamily="34" charset="-120"/>
              </a:rPr>
            </a:br>
            <a:endParaRPr lang="en-US" sz="2000" dirty="0">
              <a:solidFill>
                <a:srgbClr val="FFFF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074829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sp>
        <p:nvSpPr>
          <p:cNvPr id="6" name="Rectangle 5"/>
          <p:cNvSpPr/>
          <p:nvPr/>
        </p:nvSpPr>
        <p:spPr>
          <a:xfrm>
            <a:off x="672084" y="457200"/>
            <a:ext cx="8395716" cy="4770537"/>
          </a:xfrm>
          <a:prstGeom prst="rect">
            <a:avLst/>
          </a:prstGeom>
        </p:spPr>
        <p:txBody>
          <a:bodyPr wrap="square">
            <a:spAutoFit/>
          </a:bodyPr>
          <a:lstStyle/>
          <a:p>
            <a:pPr fontAlgn="base"/>
            <a:r>
              <a:rPr lang="en-US" sz="2800" b="1" dirty="0" smtClean="0">
                <a:solidFill>
                  <a:schemeClr val="bg1"/>
                </a:solidFill>
                <a:latin typeface="Microsoft JhengHei" panose="020B0604030504040204" pitchFamily="34" charset="-120"/>
                <a:ea typeface="Microsoft JhengHei" panose="020B0604030504040204" pitchFamily="34" charset="-120"/>
              </a:rPr>
              <a:t>Four Motivational </a:t>
            </a:r>
            <a:r>
              <a:rPr lang="en-US" sz="2800" b="1" dirty="0">
                <a:solidFill>
                  <a:schemeClr val="bg1"/>
                </a:solidFill>
                <a:latin typeface="Microsoft JhengHei" panose="020B0604030504040204" pitchFamily="34" charset="-120"/>
                <a:ea typeface="Microsoft JhengHei" panose="020B0604030504040204" pitchFamily="34" charset="-120"/>
              </a:rPr>
              <a:t>C</a:t>
            </a:r>
            <a:r>
              <a:rPr lang="en-US" sz="2800" b="1" dirty="0" smtClean="0">
                <a:solidFill>
                  <a:schemeClr val="bg1"/>
                </a:solidFill>
                <a:latin typeface="Microsoft JhengHei" panose="020B0604030504040204" pitchFamily="34" charset="-120"/>
                <a:ea typeface="Microsoft JhengHei" panose="020B0604030504040204" pitchFamily="34" charset="-120"/>
              </a:rPr>
              <a:t>onditions for Culturally-Responsive Teaching:</a:t>
            </a:r>
          </a:p>
          <a:p>
            <a:pPr fontAlgn="base"/>
            <a:endParaRPr lang="en-US" sz="2400" dirty="0" smtClean="0">
              <a:latin typeface="Microsoft JhengHei" panose="020B0604030504040204" pitchFamily="34" charset="-120"/>
              <a:ea typeface="Microsoft JhengHei" panose="020B0604030504040204" pitchFamily="34" charset="-120"/>
            </a:endParaRPr>
          </a:p>
          <a:p>
            <a:pPr marL="342900" indent="-342900" fontAlgn="base">
              <a:buFont typeface="Wingdings" panose="05000000000000000000" pitchFamily="2" charset="2"/>
              <a:buChar char="§"/>
            </a:pPr>
            <a:r>
              <a:rPr lang="en-US" sz="3200" dirty="0" smtClean="0">
                <a:solidFill>
                  <a:srgbClr val="FFFF00"/>
                </a:solidFill>
                <a:latin typeface="Microsoft JhengHei" panose="020B0604030504040204" pitchFamily="34" charset="-120"/>
                <a:ea typeface="Microsoft JhengHei" panose="020B0604030504040204" pitchFamily="34" charset="-120"/>
              </a:rPr>
              <a:t>Establishing </a:t>
            </a:r>
            <a:r>
              <a:rPr lang="en-US" sz="3200" dirty="0">
                <a:solidFill>
                  <a:srgbClr val="FFFF00"/>
                </a:solidFill>
                <a:latin typeface="Microsoft JhengHei" panose="020B0604030504040204" pitchFamily="34" charset="-120"/>
                <a:ea typeface="Microsoft JhengHei" panose="020B0604030504040204" pitchFamily="34" charset="-120"/>
              </a:rPr>
              <a:t>I</a:t>
            </a:r>
            <a:r>
              <a:rPr lang="en-US" sz="3200" dirty="0" smtClean="0">
                <a:solidFill>
                  <a:srgbClr val="FFFF00"/>
                </a:solidFill>
                <a:latin typeface="Microsoft JhengHei" panose="020B0604030504040204" pitchFamily="34" charset="-120"/>
                <a:ea typeface="Microsoft JhengHei" panose="020B0604030504040204" pitchFamily="34" charset="-120"/>
              </a:rPr>
              <a:t>nclusion</a:t>
            </a:r>
          </a:p>
          <a:p>
            <a:pPr marL="342900" indent="-342900" fontAlgn="base">
              <a:buFont typeface="Wingdings" panose="05000000000000000000" pitchFamily="2" charset="2"/>
              <a:buChar char="§"/>
            </a:pPr>
            <a:endParaRPr lang="en-US" sz="3200" dirty="0">
              <a:latin typeface="Microsoft JhengHei" panose="020B0604030504040204" pitchFamily="34" charset="-120"/>
              <a:ea typeface="Microsoft JhengHei" panose="020B0604030504040204" pitchFamily="34" charset="-120"/>
            </a:endParaRPr>
          </a:p>
          <a:p>
            <a:pPr marL="342900" indent="-342900" fontAlgn="base">
              <a:buFont typeface="Wingdings" panose="05000000000000000000" pitchFamily="2" charset="2"/>
              <a:buChar char="§"/>
            </a:pPr>
            <a:r>
              <a:rPr lang="en-US" sz="3200" dirty="0">
                <a:solidFill>
                  <a:srgbClr val="FFFF00"/>
                </a:solidFill>
                <a:latin typeface="Microsoft JhengHei" panose="020B0604030504040204" pitchFamily="34" charset="-120"/>
                <a:ea typeface="Microsoft JhengHei" panose="020B0604030504040204" pitchFamily="34" charset="-120"/>
              </a:rPr>
              <a:t>Developing </a:t>
            </a:r>
            <a:r>
              <a:rPr lang="en-US" sz="3200" dirty="0" smtClean="0">
                <a:solidFill>
                  <a:srgbClr val="FFFF00"/>
                </a:solidFill>
                <a:latin typeface="Microsoft JhengHei" panose="020B0604030504040204" pitchFamily="34" charset="-120"/>
                <a:ea typeface="Microsoft JhengHei" panose="020B0604030504040204" pitchFamily="34" charset="-120"/>
              </a:rPr>
              <a:t>Attitude</a:t>
            </a:r>
          </a:p>
          <a:p>
            <a:pPr fontAlgn="base"/>
            <a:endParaRPr lang="en-US" sz="3200" dirty="0">
              <a:latin typeface="Microsoft JhengHei" panose="020B0604030504040204" pitchFamily="34" charset="-120"/>
              <a:ea typeface="Microsoft JhengHei" panose="020B0604030504040204" pitchFamily="34" charset="-120"/>
            </a:endParaRPr>
          </a:p>
          <a:p>
            <a:pPr marL="342900" indent="-342900" fontAlgn="base">
              <a:buFont typeface="Wingdings" panose="05000000000000000000" pitchFamily="2" charset="2"/>
              <a:buChar char="§"/>
            </a:pPr>
            <a:r>
              <a:rPr lang="en-US" sz="3200" dirty="0">
                <a:solidFill>
                  <a:srgbClr val="FFFF00"/>
                </a:solidFill>
                <a:latin typeface="Microsoft JhengHei" panose="020B0604030504040204" pitchFamily="34" charset="-120"/>
                <a:ea typeface="Microsoft JhengHei" panose="020B0604030504040204" pitchFamily="34" charset="-120"/>
              </a:rPr>
              <a:t>Enhancing </a:t>
            </a:r>
            <a:r>
              <a:rPr lang="en-US" sz="3200" dirty="0" smtClean="0">
                <a:solidFill>
                  <a:srgbClr val="FFFF00"/>
                </a:solidFill>
                <a:latin typeface="Microsoft JhengHei" panose="020B0604030504040204" pitchFamily="34" charset="-120"/>
                <a:ea typeface="Microsoft JhengHei" panose="020B0604030504040204" pitchFamily="34" charset="-120"/>
              </a:rPr>
              <a:t>Meaning</a:t>
            </a:r>
          </a:p>
          <a:p>
            <a:pPr fontAlgn="base"/>
            <a:endParaRPr lang="en-US" sz="3200" dirty="0">
              <a:latin typeface="Microsoft JhengHei" panose="020B0604030504040204" pitchFamily="34" charset="-120"/>
              <a:ea typeface="Microsoft JhengHei" panose="020B0604030504040204" pitchFamily="34" charset="-120"/>
            </a:endParaRPr>
          </a:p>
          <a:p>
            <a:pPr marL="342900" indent="-342900" fontAlgn="base">
              <a:buFont typeface="Wingdings" panose="05000000000000000000" pitchFamily="2" charset="2"/>
              <a:buChar char="§"/>
            </a:pPr>
            <a:r>
              <a:rPr lang="en-US" sz="3200" dirty="0" smtClean="0">
                <a:solidFill>
                  <a:srgbClr val="FFFF00"/>
                </a:solidFill>
                <a:latin typeface="Microsoft JhengHei" panose="020B0604030504040204" pitchFamily="34" charset="-120"/>
                <a:ea typeface="Microsoft JhengHei" panose="020B0604030504040204" pitchFamily="34" charset="-120"/>
              </a:rPr>
              <a:t>Engendering  Competence</a:t>
            </a:r>
            <a:endParaRPr lang="en-US" sz="3200" dirty="0">
              <a:latin typeface="Microsoft JhengHei" panose="020B0604030504040204" pitchFamily="34" charset="-120"/>
              <a:ea typeface="Microsoft JhengHei" panose="020B0604030504040204" pitchFamily="34" charset="-120"/>
            </a:endParaRPr>
          </a:p>
        </p:txBody>
      </p:sp>
      <p:sp>
        <p:nvSpPr>
          <p:cNvPr id="7" name="Rectangle 6"/>
          <p:cNvSpPr/>
          <p:nvPr/>
        </p:nvSpPr>
        <p:spPr>
          <a:xfrm>
            <a:off x="152400" y="5927743"/>
            <a:ext cx="8915400" cy="923330"/>
          </a:xfrm>
          <a:prstGeom prst="rect">
            <a:avLst/>
          </a:prstGeom>
        </p:spPr>
        <p:txBody>
          <a:bodyPr wrap="square">
            <a:spAutoFit/>
          </a:bodyPr>
          <a:lstStyle/>
          <a:p>
            <a:pPr fontAlgn="base"/>
            <a:r>
              <a:rPr lang="en-US" i="1" dirty="0" smtClean="0"/>
              <a:t>A Framework for Culturally-Responsive Teaching</a:t>
            </a:r>
          </a:p>
          <a:p>
            <a:pPr fontAlgn="base"/>
            <a:r>
              <a:rPr lang="en-US" dirty="0" smtClean="0"/>
              <a:t>By Raymond J. </a:t>
            </a:r>
            <a:r>
              <a:rPr lang="en-US" dirty="0" err="1" smtClean="0"/>
              <a:t>Wlodkowski</a:t>
            </a:r>
            <a:r>
              <a:rPr lang="en-US" dirty="0" smtClean="0"/>
              <a:t> and Margery B. Ginsberg</a:t>
            </a:r>
          </a:p>
          <a:p>
            <a:endParaRPr lang="en-US" dirty="0"/>
          </a:p>
        </p:txBody>
      </p:sp>
    </p:spTree>
    <p:extLst>
      <p:ext uri="{BB962C8B-B14F-4D97-AF65-F5344CB8AC3E}">
        <p14:creationId xmlns:p14="http://schemas.microsoft.com/office/powerpoint/2010/main" val="2588599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sp>
        <p:nvSpPr>
          <p:cNvPr id="5" name="TextBox 4"/>
          <p:cNvSpPr txBox="1"/>
          <p:nvPr/>
        </p:nvSpPr>
        <p:spPr>
          <a:xfrm>
            <a:off x="0" y="165110"/>
            <a:ext cx="9144000" cy="523220"/>
          </a:xfrm>
          <a:prstGeom prst="rect">
            <a:avLst/>
          </a:prstGeom>
          <a:noFill/>
        </p:spPr>
        <p:txBody>
          <a:bodyPr wrap="square" rtlCol="0">
            <a:spAutoFit/>
          </a:bodyPr>
          <a:lstStyle/>
          <a:p>
            <a:r>
              <a:rPr lang="en-US" sz="2800" b="1" dirty="0" smtClean="0">
                <a:solidFill>
                  <a:schemeClr val="bg1"/>
                </a:solidFill>
                <a:latin typeface="Microsoft JhengHei" panose="020B0604030504040204" pitchFamily="34" charset="-120"/>
                <a:ea typeface="Microsoft JhengHei" panose="020B0604030504040204" pitchFamily="34" charset="-120"/>
              </a:rPr>
              <a:t>                                  Adopt-a-Turtle</a:t>
            </a:r>
            <a:endParaRPr lang="en-US" sz="2800" b="1" dirty="0">
              <a:solidFill>
                <a:schemeClr val="bg1"/>
              </a:solidFill>
              <a:latin typeface="Microsoft JhengHei" panose="020B0604030504040204" pitchFamily="34" charset="-120"/>
              <a:ea typeface="Microsoft JhengHei" panose="020B0604030504040204" pitchFamily="34" charset="-120"/>
            </a:endParaRPr>
          </a:p>
        </p:txBody>
      </p:sp>
      <p:pic>
        <p:nvPicPr>
          <p:cNvPr id="717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2357376"/>
            <a:ext cx="4038600" cy="354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2357376"/>
            <a:ext cx="4048125" cy="3540950"/>
          </a:xfrm>
          <a:prstGeom prst="rect">
            <a:avLst/>
          </a:prstGeom>
        </p:spPr>
      </p:pic>
      <p:sp>
        <p:nvSpPr>
          <p:cNvPr id="14" name="TextBox 13"/>
          <p:cNvSpPr txBox="1"/>
          <p:nvPr/>
        </p:nvSpPr>
        <p:spPr>
          <a:xfrm>
            <a:off x="2743200" y="1143000"/>
            <a:ext cx="3657600" cy="584775"/>
          </a:xfrm>
          <a:prstGeom prst="rect">
            <a:avLst/>
          </a:prstGeom>
          <a:noFill/>
        </p:spPr>
        <p:txBody>
          <a:bodyPr wrap="square" rtlCol="0">
            <a:spAutoFit/>
          </a:bodyPr>
          <a:lstStyle/>
          <a:p>
            <a:pPr algn="ctr"/>
            <a:r>
              <a:rPr lang="en-US" sz="3200" dirty="0" smtClean="0">
                <a:solidFill>
                  <a:srgbClr val="FFFF00"/>
                </a:solidFill>
                <a:latin typeface="Microsoft JhengHei" panose="020B0604030504040204" pitchFamily="34" charset="-120"/>
                <a:ea typeface="Microsoft JhengHei" panose="020B0604030504040204" pitchFamily="34" charset="-120"/>
              </a:rPr>
              <a:t>Coral</a:t>
            </a:r>
            <a:endParaRPr lang="en-US" sz="3200" dirty="0">
              <a:solidFill>
                <a:srgbClr val="FFFF00"/>
              </a:solidFill>
              <a:latin typeface="Microsoft JhengHei" panose="020B0604030504040204" pitchFamily="34" charset="-120"/>
              <a:ea typeface="Microsoft JhengHei" panose="020B0604030504040204" pitchFamily="34" charset="-120"/>
            </a:endParaRPr>
          </a:p>
        </p:txBody>
      </p:sp>
      <p:pic>
        <p:nvPicPr>
          <p:cNvPr id="7179" name="Picture 1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 y="15240"/>
            <a:ext cx="2762250"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336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sp>
        <p:nvSpPr>
          <p:cNvPr id="5" name="TextBox 4"/>
          <p:cNvSpPr txBox="1"/>
          <p:nvPr/>
        </p:nvSpPr>
        <p:spPr>
          <a:xfrm>
            <a:off x="426720" y="165110"/>
            <a:ext cx="7239000" cy="523220"/>
          </a:xfrm>
          <a:prstGeom prst="rect">
            <a:avLst/>
          </a:prstGeom>
          <a:noFill/>
        </p:spPr>
        <p:txBody>
          <a:bodyPr wrap="square" rtlCol="0">
            <a:spAutoFit/>
          </a:bodyPr>
          <a:lstStyle/>
          <a:p>
            <a:r>
              <a:rPr lang="en-US" sz="2800" b="1" dirty="0" smtClean="0">
                <a:solidFill>
                  <a:schemeClr val="bg1"/>
                </a:solidFill>
                <a:latin typeface="Microsoft JhengHei" panose="020B0604030504040204" pitchFamily="34" charset="-120"/>
                <a:ea typeface="Microsoft JhengHei" panose="020B0604030504040204" pitchFamily="34" charset="-120"/>
              </a:rPr>
              <a:t>                        Adopt-a-Turtle</a:t>
            </a:r>
            <a:endParaRPr lang="en-US" sz="2800" b="1" dirty="0">
              <a:solidFill>
                <a:schemeClr val="bg1"/>
              </a:solidFill>
              <a:latin typeface="Microsoft JhengHei" panose="020B0604030504040204" pitchFamily="34" charset="-120"/>
              <a:ea typeface="Microsoft JhengHei" panose="020B0604030504040204" pitchFamily="34" charset="-12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 y="1191576"/>
            <a:ext cx="7421880" cy="5300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74365" y1="27797" x2="74365" y2="27797"/>
                        <a14:foregroundMark x1="72335" y1="24407" x2="72335" y2="24407"/>
                        <a14:foregroundMark x1="57614" y1="37288" x2="57614" y2="37288"/>
                        <a14:foregroundMark x1="60914" y1="26441" x2="60914" y2="26441"/>
                        <a14:foregroundMark x1="56091" y1="20678" x2="56091" y2="20678"/>
                        <a14:foregroundMark x1="47208" y1="20000" x2="47208" y2="20000"/>
                        <a14:foregroundMark x1="41371" y1="16949" x2="41371" y2="16949"/>
                        <a14:foregroundMark x1="30457" y1="22712" x2="30457" y2="22712"/>
                        <a14:foregroundMark x1="20305" y1="20000" x2="20305" y2="20000"/>
                        <a14:foregroundMark x1="10914" y1="17288" x2="10914" y2="17288"/>
                        <a14:foregroundMark x1="59645" y1="20000" x2="59645" y2="20000"/>
                        <a14:foregroundMark x1="59645" y1="19661" x2="59645" y2="19661"/>
                        <a14:foregroundMark x1="66244" y1="23390" x2="66244" y2="23390"/>
                        <a14:foregroundMark x1="11421" y1="16271" x2="11421" y2="16271"/>
                        <a14:foregroundMark x1="9645" y1="15254" x2="9645" y2="15254"/>
                        <a14:foregroundMark x1="11675" y1="18305" x2="11675" y2="18305"/>
                        <a14:foregroundMark x1="6599" y1="12881" x2="6599" y2="12881"/>
                        <a14:foregroundMark x1="6091" y1="36271" x2="6091" y2="36271"/>
                        <a14:foregroundMark x1="12944" y1="29831" x2="12944" y2="29831"/>
                        <a14:foregroundMark x1="10152" y1="33220" x2="10152" y2="33220"/>
                        <a14:foregroundMark x1="10152" y1="38644" x2="10152" y2="38644"/>
                        <a14:foregroundMark x1="10660" y1="43390" x2="10660" y2="43390"/>
                        <a14:foregroundMark x1="7614" y1="30508" x2="7614" y2="30508"/>
                        <a14:backgroundMark x1="16751" y1="53559" x2="16751" y2="53559"/>
                        <a14:backgroundMark x1="13452" y1="50847" x2="13452" y2="50847"/>
                        <a14:backgroundMark x1="13452" y1="55932" x2="13452" y2="55932"/>
                        <a14:backgroundMark x1="11421" y1="17966" x2="11421" y2="17966"/>
                        <a14:backgroundMark x1="11421" y1="16949" x2="11421" y2="16949"/>
                        <a14:backgroundMark x1="7360" y1="51525" x2="7360" y2="51525"/>
                        <a14:backgroundMark x1="13706" y1="47797" x2="13706" y2="47797"/>
                        <a14:backgroundMark x1="10914" y1="45424" x2="10914" y2="45424"/>
                        <a14:backgroundMark x1="91371" y1="51525" x2="91371" y2="51525"/>
                        <a14:backgroundMark x1="94670" y1="42712" x2="94670" y2="42712"/>
                        <a14:backgroundMark x1="96701" y1="54915" x2="96701" y2="54915"/>
                        <a14:backgroundMark x1="88579" y1="48814" x2="88579" y2="48814"/>
                        <a14:backgroundMark x1="91371" y1="53220" x2="91371" y2="53220"/>
                        <a14:backgroundMark x1="24365" y1="7119" x2="24365" y2="7119"/>
                        <a14:backgroundMark x1="3553" y1="14576" x2="3553" y2="14576"/>
                        <a14:backgroundMark x1="6853" y1="20678" x2="6853" y2="20678"/>
                        <a14:backgroundMark x1="3299" y1="22712" x2="3299" y2="22712"/>
                        <a14:backgroundMark x1="12944" y1="16949" x2="12944" y2="16949"/>
                        <a14:backgroundMark x1="9645" y1="12881" x2="9645" y2="12881"/>
                        <a14:backgroundMark x1="6853" y1="21695" x2="6853" y2="21695"/>
                        <a14:backgroundMark x1="2030" y1="22373" x2="2030" y2="22373"/>
                        <a14:backgroundMark x1="8883" y1="16949" x2="8883" y2="16949"/>
                        <a14:backgroundMark x1="5330" y1="16949" x2="5330" y2="16949"/>
                        <a14:backgroundMark x1="8883" y1="22373" x2="8883" y2="22373"/>
                        <a14:backgroundMark x1="2792" y1="18305" x2="2792" y2="18305"/>
                        <a14:backgroundMark x1="91371" y1="47119" x2="91371" y2="47119"/>
                        <a14:backgroundMark x1="6091" y1="13559" x2="6091" y2="13559"/>
                        <a14:backgroundMark x1="1523" y1="28136" x2="1523" y2="28136"/>
                        <a14:backgroundMark x1="508" y1="30847" x2="508" y2="30847"/>
                        <a14:backgroundMark x1="2030" y1="50847" x2="2030" y2="50847"/>
                        <a14:backgroundMark x1="1269" y1="45085" x2="1269" y2="45085"/>
                        <a14:backgroundMark x1="1523" y1="37288" x2="1523" y2="37288"/>
                        <a14:backgroundMark x1="17766" y1="16271" x2="17766" y2="16271"/>
                        <a14:backgroundMark x1="16751" y1="20000" x2="16751" y2="20000"/>
                        <a14:backgroundMark x1="65482" y1="68475" x2="65482" y2="68475"/>
                        <a14:backgroundMark x1="4569" y1="45085" x2="4569" y2="45085"/>
                        <a14:backgroundMark x1="2792" y1="41356" x2="2792" y2="41356"/>
                        <a14:backgroundMark x1="7614" y1="44068" x2="7614" y2="44068"/>
                        <a14:backgroundMark x1="94670" y1="49831" x2="94670" y2="49831"/>
                        <a14:backgroundMark x1="4061" y1="40678" x2="4061" y2="40678"/>
                        <a14:backgroundMark x1="1269" y1="34237" x2="1269" y2="34237"/>
                      </a14:backgroundRemoval>
                    </a14:imgEffect>
                  </a14:imgLayer>
                </a14:imgProps>
              </a:ext>
              <a:ext uri="{28A0092B-C50C-407E-A947-70E740481C1C}">
                <a14:useLocalDpi xmlns:a14="http://schemas.microsoft.com/office/drawing/2010/main" val="0"/>
              </a:ext>
            </a:extLst>
          </a:blip>
          <a:srcRect r="2133"/>
          <a:stretch/>
        </p:blipFill>
        <p:spPr bwMode="auto">
          <a:xfrm>
            <a:off x="5486400" y="-228601"/>
            <a:ext cx="367284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75020" y="1810434"/>
            <a:ext cx="2895600" cy="646331"/>
          </a:xfrm>
          <a:prstGeom prst="rect">
            <a:avLst/>
          </a:prstGeom>
          <a:noFill/>
        </p:spPr>
        <p:txBody>
          <a:bodyPr wrap="square" rtlCol="0">
            <a:spAutoFit/>
          </a:bodyPr>
          <a:lstStyle/>
          <a:p>
            <a:r>
              <a:rPr lang="en-US" sz="3600" dirty="0" smtClean="0">
                <a:solidFill>
                  <a:srgbClr val="FFFF00"/>
                </a:solidFill>
                <a:latin typeface="Microsoft JhengHei" panose="020B0604030504040204" pitchFamily="34" charset="-120"/>
                <a:ea typeface="Microsoft JhengHei" panose="020B0604030504040204" pitchFamily="34" charset="-120"/>
              </a:rPr>
              <a:t>Charlie</a:t>
            </a:r>
            <a:endParaRPr lang="en-US" sz="3600" dirty="0">
              <a:solidFill>
                <a:srgbClr val="FFFF00"/>
              </a:solidFill>
              <a:latin typeface="Microsoft JhengHei" panose="020B0604030504040204" pitchFamily="34" charset="-120"/>
              <a:ea typeface="Microsoft JhengHei" panose="020B0604030504040204" pitchFamily="34" charset="-120"/>
            </a:endParaRPr>
          </a:p>
        </p:txBody>
      </p:sp>
      <p:sp>
        <p:nvSpPr>
          <p:cNvPr id="4" name="TextBox 3"/>
          <p:cNvSpPr txBox="1"/>
          <p:nvPr/>
        </p:nvSpPr>
        <p:spPr>
          <a:xfrm>
            <a:off x="8260080" y="6461760"/>
            <a:ext cx="838200" cy="365760"/>
          </a:xfrm>
          <a:prstGeom prst="rect">
            <a:avLst/>
          </a:prstGeom>
          <a:noFill/>
        </p:spPr>
        <p:txBody>
          <a:bodyPr wrap="square" rtlCol="0">
            <a:spAutoFit/>
          </a:bodyPr>
          <a:lstStyle/>
          <a:p>
            <a:r>
              <a:rPr lang="en-US" dirty="0" smtClean="0"/>
              <a:t>Emails</a:t>
            </a:r>
            <a:endParaRPr lang="en-US" dirty="0"/>
          </a:p>
        </p:txBody>
      </p:sp>
    </p:spTree>
    <p:extLst>
      <p:ext uri="{BB962C8B-B14F-4D97-AF65-F5344CB8AC3E}">
        <p14:creationId xmlns:p14="http://schemas.microsoft.com/office/powerpoint/2010/main" val="10834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 y="0"/>
            <a:ext cx="9829800" cy="6913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1145262"/>
            <a:ext cx="5638800" cy="2246769"/>
          </a:xfrm>
          <a:prstGeom prst="rect">
            <a:avLst/>
          </a:prstGeom>
          <a:noFill/>
        </p:spPr>
        <p:txBody>
          <a:bodyPr wrap="square" rtlCol="0">
            <a:spAutoFit/>
          </a:bodyPr>
          <a:lstStyle/>
          <a:p>
            <a:r>
              <a:rPr lang="en-US" sz="2000" b="1" dirty="0" smtClean="0">
                <a:latin typeface="Microsoft JhengHei" panose="020B0604030504040204" pitchFamily="34" charset="-120"/>
                <a:ea typeface="Microsoft JhengHei" panose="020B0604030504040204" pitchFamily="34" charset="-120"/>
              </a:rPr>
              <a:t>Kim Moore</a:t>
            </a:r>
          </a:p>
          <a:p>
            <a:r>
              <a:rPr lang="en-US" sz="2000" b="1" dirty="0" smtClean="0">
                <a:latin typeface="Microsoft JhengHei" panose="020B0604030504040204" pitchFamily="34" charset="-120"/>
                <a:ea typeface="Microsoft JhengHei" panose="020B0604030504040204" pitchFamily="34" charset="-120"/>
              </a:rPr>
              <a:t>E-Mail:  kmoore@perfectionlearning.com</a:t>
            </a:r>
            <a:endParaRPr lang="en-US" sz="2000" b="1" dirty="0">
              <a:latin typeface="Microsoft JhengHei" panose="020B0604030504040204" pitchFamily="34" charset="-120"/>
              <a:ea typeface="Microsoft JhengHei" panose="020B0604030504040204" pitchFamily="34" charset="-120"/>
            </a:endParaRPr>
          </a:p>
          <a:p>
            <a:r>
              <a:rPr lang="en-US" sz="2000" b="1" dirty="0" smtClean="0">
                <a:latin typeface="Microsoft JhengHei" panose="020B0604030504040204" pitchFamily="34" charset="-120"/>
                <a:ea typeface="Microsoft JhengHei" panose="020B0604030504040204" pitchFamily="34" charset="-120"/>
              </a:rPr>
              <a:t>Twitter:  twitter.com/moore4STEMed</a:t>
            </a:r>
          </a:p>
          <a:p>
            <a:r>
              <a:rPr lang="en-US" sz="2000" b="1" dirty="0" smtClean="0">
                <a:latin typeface="Microsoft JhengHei" panose="020B0604030504040204" pitchFamily="34" charset="-120"/>
                <a:ea typeface="Microsoft JhengHei" panose="020B0604030504040204" pitchFamily="34" charset="-120"/>
              </a:rPr>
              <a:t>Mobile:  678-323-5500</a:t>
            </a:r>
          </a:p>
          <a:p>
            <a:r>
              <a:rPr lang="en-US" sz="2000" b="1" dirty="0" smtClean="0">
                <a:latin typeface="Microsoft JhengHei" panose="020B0604030504040204" pitchFamily="34" charset="-120"/>
                <a:ea typeface="Microsoft JhengHei" panose="020B0604030504040204" pitchFamily="34" charset="-120"/>
              </a:rPr>
              <a:t>Linked In</a:t>
            </a:r>
            <a:r>
              <a:rPr lang="en-US" sz="2000" b="1" dirty="0">
                <a:latin typeface="Microsoft JhengHei" panose="020B0604030504040204" pitchFamily="34" charset="-120"/>
                <a:ea typeface="Microsoft JhengHei" panose="020B0604030504040204" pitchFamily="34" charset="-120"/>
              </a:rPr>
              <a:t>:  www.linkedin.com/in/moore4education/</a:t>
            </a:r>
            <a:endParaRPr lang="en-US" sz="2000" b="1" dirty="0" smtClean="0">
              <a:latin typeface="Microsoft JhengHei" panose="020B0604030504040204" pitchFamily="34" charset="-120"/>
              <a:ea typeface="Microsoft JhengHei" panose="020B0604030504040204" pitchFamily="34" charset="-120"/>
            </a:endParaRPr>
          </a:p>
          <a:p>
            <a:endParaRPr lang="en-US" sz="2000" b="1"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059188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sp>
        <p:nvSpPr>
          <p:cNvPr id="6" name="Rectangle 5"/>
          <p:cNvSpPr/>
          <p:nvPr/>
        </p:nvSpPr>
        <p:spPr>
          <a:xfrm>
            <a:off x="0" y="457200"/>
            <a:ext cx="9144000" cy="5878532"/>
          </a:xfrm>
          <a:prstGeom prst="rect">
            <a:avLst/>
          </a:prstGeom>
        </p:spPr>
        <p:txBody>
          <a:bodyPr wrap="square">
            <a:spAutoFit/>
          </a:bodyPr>
          <a:lstStyle/>
          <a:p>
            <a:pPr algn="ctr" fontAlgn="base"/>
            <a:r>
              <a:rPr lang="en-US" sz="3200" b="1" dirty="0" smtClean="0">
                <a:solidFill>
                  <a:schemeClr val="bg1"/>
                </a:solidFill>
                <a:latin typeface="Microsoft JhengHei" panose="020B0604030504040204" pitchFamily="34" charset="-120"/>
                <a:ea typeface="Microsoft JhengHei" panose="020B0604030504040204" pitchFamily="34" charset="-120"/>
              </a:rPr>
              <a:t>Create a </a:t>
            </a:r>
            <a:r>
              <a:rPr lang="en-US" sz="3200" b="1" dirty="0" err="1" smtClean="0">
                <a:solidFill>
                  <a:schemeClr val="bg1"/>
                </a:solidFill>
                <a:latin typeface="Microsoft JhengHei" panose="020B0604030504040204" pitchFamily="34" charset="-120"/>
                <a:ea typeface="Microsoft JhengHei" panose="020B0604030504040204" pitchFamily="34" charset="-120"/>
              </a:rPr>
              <a:t>BioPoe</a:t>
            </a:r>
            <a:r>
              <a:rPr lang="en-US" sz="3200" dirty="0" err="1" smtClean="0">
                <a:solidFill>
                  <a:schemeClr val="bg1"/>
                </a:solidFill>
                <a:latin typeface="Microsoft JhengHei" panose="020B0604030504040204" pitchFamily="34" charset="-120"/>
                <a:ea typeface="Microsoft JhengHei" panose="020B0604030504040204" pitchFamily="34" charset="-120"/>
              </a:rPr>
              <a:t>m</a:t>
            </a:r>
            <a:endParaRPr lang="en-US" sz="3200" dirty="0" smtClean="0">
              <a:solidFill>
                <a:schemeClr val="bg1"/>
              </a:solidFill>
              <a:latin typeface="Microsoft JhengHei" panose="020B0604030504040204" pitchFamily="34" charset="-120"/>
              <a:ea typeface="Microsoft JhengHei" panose="020B0604030504040204" pitchFamily="34" charset="-120"/>
            </a:endParaRPr>
          </a:p>
          <a:p>
            <a:pPr fontAlgn="base"/>
            <a:endParaRPr lang="en-US" sz="3200" dirty="0">
              <a:solidFill>
                <a:schemeClr val="bg1"/>
              </a:solidFill>
              <a:latin typeface="Microsoft JhengHei" panose="020B0604030504040204" pitchFamily="34" charset="-120"/>
              <a:ea typeface="Microsoft JhengHei" panose="020B0604030504040204" pitchFamily="34" charset="-120"/>
            </a:endParaRPr>
          </a:p>
          <a:p>
            <a:pPr fontAlgn="base"/>
            <a:r>
              <a:rPr lang="en-US" sz="2400" dirty="0" smtClean="0">
                <a:solidFill>
                  <a:srgbClr val="FFFF00"/>
                </a:solidFill>
                <a:latin typeface="Microsoft JhengHei" panose="020B0604030504040204" pitchFamily="34" charset="-120"/>
                <a:ea typeface="Microsoft JhengHei" panose="020B0604030504040204" pitchFamily="34" charset="-120"/>
              </a:rPr>
              <a:t>Line 1:  First Name.</a:t>
            </a:r>
          </a:p>
          <a:p>
            <a:pPr fontAlgn="base"/>
            <a:r>
              <a:rPr lang="en-US" sz="2400" dirty="0" smtClean="0">
                <a:solidFill>
                  <a:srgbClr val="FFFF00"/>
                </a:solidFill>
                <a:latin typeface="Microsoft JhengHei" panose="020B0604030504040204" pitchFamily="34" charset="-120"/>
                <a:ea typeface="Microsoft JhengHei" panose="020B0604030504040204" pitchFamily="34" charset="-120"/>
              </a:rPr>
              <a:t>Line 2:  Three of four adjectives that describe a person.</a:t>
            </a:r>
          </a:p>
          <a:p>
            <a:pPr fontAlgn="base"/>
            <a:r>
              <a:rPr lang="en-US" sz="2400" dirty="0" smtClean="0">
                <a:solidFill>
                  <a:srgbClr val="FFFF00"/>
                </a:solidFill>
                <a:latin typeface="Microsoft JhengHei" panose="020B0604030504040204" pitchFamily="34" charset="-120"/>
                <a:ea typeface="Microsoft JhengHei" panose="020B0604030504040204" pitchFamily="34" charset="-120"/>
              </a:rPr>
              <a:t>Line 3:  Important relationship (son of…).</a:t>
            </a:r>
          </a:p>
          <a:p>
            <a:pPr fontAlgn="base"/>
            <a:r>
              <a:rPr lang="en-US" sz="2400" dirty="0" smtClean="0">
                <a:solidFill>
                  <a:srgbClr val="FFFF00"/>
                </a:solidFill>
                <a:latin typeface="Microsoft JhengHei" panose="020B0604030504040204" pitchFamily="34" charset="-120"/>
                <a:ea typeface="Microsoft JhengHei" panose="020B0604030504040204" pitchFamily="34" charset="-120"/>
              </a:rPr>
              <a:t>Line 4:  Who believes in (something the person believes in).</a:t>
            </a:r>
          </a:p>
          <a:p>
            <a:pPr fontAlgn="base"/>
            <a:r>
              <a:rPr lang="en-US" sz="2400" dirty="0" smtClean="0">
                <a:solidFill>
                  <a:srgbClr val="FFFF00"/>
                </a:solidFill>
                <a:latin typeface="Microsoft JhengHei" panose="020B0604030504040204" pitchFamily="34" charset="-120"/>
                <a:ea typeface="Microsoft JhengHei" panose="020B0604030504040204" pitchFamily="34" charset="-120"/>
              </a:rPr>
              <a:t>Line 5:  Who feels (describe feelings the person experiences).</a:t>
            </a:r>
          </a:p>
          <a:p>
            <a:pPr fontAlgn="base"/>
            <a:r>
              <a:rPr lang="en-US" sz="2400" dirty="0" smtClean="0">
                <a:solidFill>
                  <a:srgbClr val="FFFF00"/>
                </a:solidFill>
                <a:latin typeface="Microsoft JhengHei" panose="020B0604030504040204" pitchFamily="34" charset="-120"/>
                <a:ea typeface="Microsoft JhengHei" panose="020B0604030504040204" pitchFamily="34" charset="-120"/>
              </a:rPr>
              <a:t>Line 6:  Who fears (Describe fears the person experiences).</a:t>
            </a:r>
          </a:p>
          <a:p>
            <a:pPr fontAlgn="base"/>
            <a:r>
              <a:rPr lang="en-US" sz="2400" dirty="0" smtClean="0">
                <a:solidFill>
                  <a:srgbClr val="FFFF00"/>
                </a:solidFill>
                <a:latin typeface="Microsoft JhengHei" panose="020B0604030504040204" pitchFamily="34" charset="-120"/>
                <a:ea typeface="Microsoft JhengHei" panose="020B0604030504040204" pitchFamily="34" charset="-120"/>
              </a:rPr>
              <a:t>Line 7:  Who wants (Describe something that the person wants to see happen or wants to experience).</a:t>
            </a:r>
          </a:p>
          <a:p>
            <a:pPr fontAlgn="base"/>
            <a:r>
              <a:rPr lang="en-US" sz="2400" dirty="0" smtClean="0">
                <a:solidFill>
                  <a:srgbClr val="FFFF00"/>
                </a:solidFill>
                <a:latin typeface="Microsoft JhengHei" panose="020B0604030504040204" pitchFamily="34" charset="-120"/>
                <a:ea typeface="Microsoft JhengHei" panose="020B0604030504040204" pitchFamily="34" charset="-120"/>
              </a:rPr>
              <a:t>Line 8:  Last name.</a:t>
            </a:r>
          </a:p>
          <a:p>
            <a:pPr fontAlgn="base"/>
            <a:endParaRPr lang="en-US" sz="2400" dirty="0">
              <a:solidFill>
                <a:srgbClr val="FFFF00"/>
              </a:solidFill>
              <a:latin typeface="Microsoft JhengHei" panose="020B0604030504040204" pitchFamily="34" charset="-120"/>
              <a:ea typeface="Microsoft JhengHei" panose="020B0604030504040204" pitchFamily="34" charset="-120"/>
            </a:endParaRPr>
          </a:p>
          <a:p>
            <a:pPr fontAlgn="base"/>
            <a:r>
              <a:rPr lang="en-US" sz="2400" dirty="0" smtClean="0">
                <a:solidFill>
                  <a:srgbClr val="FFFF00"/>
                </a:solidFill>
                <a:latin typeface="Microsoft JhengHei" panose="020B0604030504040204" pitchFamily="34" charset="-120"/>
                <a:ea typeface="Microsoft JhengHei" panose="020B0604030504040204" pitchFamily="34" charset="-120"/>
              </a:rPr>
              <a:t>A </a:t>
            </a:r>
            <a:r>
              <a:rPr lang="en-US" sz="2400" dirty="0" err="1" smtClean="0">
                <a:solidFill>
                  <a:srgbClr val="FFFF00"/>
                </a:solidFill>
                <a:latin typeface="Microsoft JhengHei" panose="020B0604030504040204" pitchFamily="34" charset="-120"/>
                <a:ea typeface="Microsoft JhengHei" panose="020B0604030504040204" pitchFamily="34" charset="-120"/>
              </a:rPr>
              <a:t>biopoem</a:t>
            </a:r>
            <a:r>
              <a:rPr lang="en-US" sz="2400" dirty="0" smtClean="0">
                <a:solidFill>
                  <a:srgbClr val="FFFF00"/>
                </a:solidFill>
                <a:latin typeface="Microsoft JhengHei" panose="020B0604030504040204" pitchFamily="34" charset="-120"/>
                <a:ea typeface="Microsoft JhengHei" panose="020B0604030504040204" pitchFamily="34" charset="-120"/>
              </a:rPr>
              <a:t> describes a character or a person.  It uses ca</a:t>
            </a:r>
            <a:r>
              <a:rPr lang="en-US" sz="2400" dirty="0" smtClean="0">
                <a:solidFill>
                  <a:schemeClr val="accent1">
                    <a:lumMod val="50000"/>
                  </a:schemeClr>
                </a:solidFill>
                <a:latin typeface="Microsoft JhengHei" panose="020B0604030504040204" pitchFamily="34" charset="-120"/>
                <a:ea typeface="Microsoft JhengHei" panose="020B0604030504040204" pitchFamily="34" charset="-120"/>
              </a:rPr>
              <a:t>refully </a:t>
            </a:r>
            <a:r>
              <a:rPr lang="en-US" sz="2400" dirty="0" smtClean="0">
                <a:solidFill>
                  <a:srgbClr val="FFFF00"/>
                </a:solidFill>
                <a:latin typeface="Microsoft JhengHei" panose="020B0604030504040204" pitchFamily="34" charset="-120"/>
                <a:ea typeface="Microsoft JhengHei" panose="020B0604030504040204" pitchFamily="34" charset="-120"/>
              </a:rPr>
              <a:t>chosen words or short phrases to describe importa</a:t>
            </a:r>
            <a:r>
              <a:rPr lang="en-US" sz="2400" dirty="0" smtClean="0">
                <a:solidFill>
                  <a:schemeClr val="accent1">
                    <a:lumMod val="50000"/>
                  </a:schemeClr>
                </a:solidFill>
                <a:latin typeface="Microsoft JhengHei" panose="020B0604030504040204" pitchFamily="34" charset="-120"/>
                <a:ea typeface="Microsoft JhengHei" panose="020B0604030504040204" pitchFamily="34" charset="-120"/>
              </a:rPr>
              <a:t>nt </a:t>
            </a:r>
            <a:r>
              <a:rPr lang="en-US" sz="2400" dirty="0" smtClean="0">
                <a:solidFill>
                  <a:srgbClr val="FFFF00"/>
                </a:solidFill>
                <a:latin typeface="Microsoft JhengHei" panose="020B0604030504040204" pitchFamily="34" charset="-120"/>
                <a:ea typeface="Microsoft JhengHei" panose="020B0604030504040204" pitchFamily="34" charset="-120"/>
              </a:rPr>
              <a:t>characteristics of a person.</a:t>
            </a:r>
          </a:p>
        </p:txBody>
      </p:sp>
      <p:sp>
        <p:nvSpPr>
          <p:cNvPr id="7" name="Rectangle 6"/>
          <p:cNvSpPr/>
          <p:nvPr/>
        </p:nvSpPr>
        <p:spPr>
          <a:xfrm>
            <a:off x="152400" y="5927743"/>
            <a:ext cx="8915400" cy="646331"/>
          </a:xfrm>
          <a:prstGeom prst="rect">
            <a:avLst/>
          </a:prstGeom>
        </p:spPr>
        <p:txBody>
          <a:bodyPr wrap="square">
            <a:spAutoFit/>
          </a:bodyPr>
          <a:lstStyle/>
          <a:p>
            <a:pPr fontAlgn="base"/>
            <a:endParaRPr lang="en-US" dirty="0" smtClean="0"/>
          </a:p>
          <a:p>
            <a:endParaRPr lang="en-US" dirty="0"/>
          </a:p>
        </p:txBody>
      </p:sp>
    </p:spTree>
    <p:extLst>
      <p:ext uri="{BB962C8B-B14F-4D97-AF65-F5344CB8AC3E}">
        <p14:creationId xmlns:p14="http://schemas.microsoft.com/office/powerpoint/2010/main" val="2435105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sp>
        <p:nvSpPr>
          <p:cNvPr id="6" name="Rectangle 5"/>
          <p:cNvSpPr/>
          <p:nvPr/>
        </p:nvSpPr>
        <p:spPr>
          <a:xfrm>
            <a:off x="0" y="457200"/>
            <a:ext cx="9144000" cy="4339650"/>
          </a:xfrm>
          <a:prstGeom prst="rect">
            <a:avLst/>
          </a:prstGeom>
        </p:spPr>
        <p:txBody>
          <a:bodyPr wrap="square">
            <a:spAutoFit/>
          </a:bodyPr>
          <a:lstStyle/>
          <a:p>
            <a:pPr algn="ctr" fontAlgn="base"/>
            <a:r>
              <a:rPr lang="en-US" sz="3200" b="1" dirty="0" smtClean="0">
                <a:solidFill>
                  <a:schemeClr val="bg1"/>
                </a:solidFill>
                <a:latin typeface="Microsoft JhengHei" panose="020B0604030504040204" pitchFamily="34" charset="-120"/>
                <a:ea typeface="Microsoft JhengHei" panose="020B0604030504040204" pitchFamily="34" charset="-120"/>
              </a:rPr>
              <a:t>Create a </a:t>
            </a:r>
            <a:r>
              <a:rPr lang="en-US" sz="3200" b="1" dirty="0" err="1" smtClean="0">
                <a:solidFill>
                  <a:schemeClr val="bg1"/>
                </a:solidFill>
                <a:latin typeface="Microsoft JhengHei" panose="020B0604030504040204" pitchFamily="34" charset="-120"/>
                <a:ea typeface="Microsoft JhengHei" panose="020B0604030504040204" pitchFamily="34" charset="-120"/>
              </a:rPr>
              <a:t>BioPoem</a:t>
            </a:r>
            <a:endParaRPr lang="en-US" sz="3200" b="1" dirty="0" smtClean="0">
              <a:solidFill>
                <a:schemeClr val="bg1"/>
              </a:solidFill>
              <a:latin typeface="Microsoft JhengHei" panose="020B0604030504040204" pitchFamily="34" charset="-120"/>
              <a:ea typeface="Microsoft JhengHei" panose="020B0604030504040204" pitchFamily="34" charset="-120"/>
            </a:endParaRPr>
          </a:p>
          <a:p>
            <a:pPr fontAlgn="base"/>
            <a:endParaRPr lang="en-US" sz="3200" dirty="0">
              <a:solidFill>
                <a:schemeClr val="bg1"/>
              </a:solidFill>
              <a:latin typeface="Microsoft JhengHei" panose="020B0604030504040204" pitchFamily="34" charset="-120"/>
              <a:ea typeface="Microsoft JhengHei" panose="020B0604030504040204" pitchFamily="34" charset="-120"/>
            </a:endParaRPr>
          </a:p>
          <a:p>
            <a:pPr algn="ctr" fontAlgn="base"/>
            <a:r>
              <a:rPr lang="en-US" sz="2400" dirty="0" smtClean="0">
                <a:solidFill>
                  <a:srgbClr val="FFFF00"/>
                </a:solidFill>
                <a:latin typeface="Microsoft JhengHei" panose="020B0604030504040204" pitchFamily="34" charset="-120"/>
                <a:ea typeface="Microsoft JhengHei" panose="020B0604030504040204" pitchFamily="34" charset="-120"/>
              </a:rPr>
              <a:t>Kim.</a:t>
            </a:r>
          </a:p>
          <a:p>
            <a:pPr algn="ctr" fontAlgn="base"/>
            <a:r>
              <a:rPr lang="en-US" sz="2400" dirty="0" smtClean="0">
                <a:solidFill>
                  <a:srgbClr val="FFFF00"/>
                </a:solidFill>
                <a:latin typeface="Microsoft JhengHei" panose="020B0604030504040204" pitchFamily="34" charset="-120"/>
                <a:ea typeface="Microsoft JhengHei" panose="020B0604030504040204" pitchFamily="34" charset="-120"/>
              </a:rPr>
              <a:t>Loyal, dedicated, loving, and intuitive.</a:t>
            </a:r>
          </a:p>
          <a:p>
            <a:pPr algn="ctr" fontAlgn="base"/>
            <a:r>
              <a:rPr lang="en-US" sz="2400" dirty="0" smtClean="0">
                <a:solidFill>
                  <a:srgbClr val="FFFF00"/>
                </a:solidFill>
                <a:latin typeface="Microsoft JhengHei" panose="020B0604030504040204" pitchFamily="34" charset="-120"/>
                <a:ea typeface="Microsoft JhengHei" panose="020B0604030504040204" pitchFamily="34" charset="-120"/>
              </a:rPr>
              <a:t>Wife of Daniel.</a:t>
            </a:r>
          </a:p>
          <a:p>
            <a:pPr algn="ctr" fontAlgn="base"/>
            <a:r>
              <a:rPr lang="en-US" sz="2400" dirty="0" smtClean="0">
                <a:solidFill>
                  <a:srgbClr val="FFFF00"/>
                </a:solidFill>
                <a:latin typeface="Microsoft JhengHei" panose="020B0604030504040204" pitchFamily="34" charset="-120"/>
                <a:ea typeface="Microsoft JhengHei" panose="020B0604030504040204" pitchFamily="34" charset="-120"/>
              </a:rPr>
              <a:t>Who believes in making a different in a harsh world.</a:t>
            </a:r>
          </a:p>
          <a:p>
            <a:pPr algn="ctr" fontAlgn="base"/>
            <a:r>
              <a:rPr lang="en-US" sz="2400" dirty="0" smtClean="0">
                <a:solidFill>
                  <a:srgbClr val="FFFF00"/>
                </a:solidFill>
                <a:latin typeface="Microsoft JhengHei" panose="020B0604030504040204" pitchFamily="34" charset="-120"/>
                <a:ea typeface="Microsoft JhengHei" panose="020B0604030504040204" pitchFamily="34" charset="-120"/>
              </a:rPr>
              <a:t>Who feels overwhelmed by evil acts.</a:t>
            </a:r>
          </a:p>
          <a:p>
            <a:pPr algn="ctr" fontAlgn="base"/>
            <a:r>
              <a:rPr lang="en-US" sz="2400" dirty="0" smtClean="0">
                <a:solidFill>
                  <a:srgbClr val="FFFF00"/>
                </a:solidFill>
                <a:latin typeface="Microsoft JhengHei" panose="020B0604030504040204" pitchFamily="34" charset="-120"/>
                <a:ea typeface="Microsoft JhengHei" panose="020B0604030504040204" pitchFamily="34" charset="-120"/>
              </a:rPr>
              <a:t>Who fears destruction of lives and our environment.</a:t>
            </a:r>
          </a:p>
          <a:p>
            <a:pPr algn="ctr" fontAlgn="base"/>
            <a:r>
              <a:rPr lang="en-US" sz="2000" dirty="0" smtClean="0">
                <a:solidFill>
                  <a:srgbClr val="FFFF00"/>
                </a:solidFill>
                <a:latin typeface="Microsoft JhengHei" panose="020B0604030504040204" pitchFamily="34" charset="-120"/>
                <a:ea typeface="Microsoft JhengHei" panose="020B0604030504040204" pitchFamily="34" charset="-120"/>
              </a:rPr>
              <a:t>Who wants a life worth living for my children and future generations.</a:t>
            </a:r>
          </a:p>
          <a:p>
            <a:pPr algn="ctr" fontAlgn="base"/>
            <a:r>
              <a:rPr lang="en-US" sz="2400" dirty="0" smtClean="0">
                <a:solidFill>
                  <a:srgbClr val="FFFF00"/>
                </a:solidFill>
                <a:latin typeface="Microsoft JhengHei" panose="020B0604030504040204" pitchFamily="34" charset="-120"/>
                <a:ea typeface="Microsoft JhengHei" panose="020B0604030504040204" pitchFamily="34" charset="-120"/>
              </a:rPr>
              <a:t>Moore.</a:t>
            </a:r>
          </a:p>
          <a:p>
            <a:pPr algn="ctr" fontAlgn="base"/>
            <a:endParaRPr lang="en-US" sz="2400" dirty="0">
              <a:solidFill>
                <a:srgbClr val="FFFF00"/>
              </a:solidFill>
              <a:latin typeface="Microsoft JhengHei" panose="020B0604030504040204" pitchFamily="34" charset="-120"/>
              <a:ea typeface="Microsoft JhengHei" panose="020B0604030504040204" pitchFamily="34" charset="-120"/>
            </a:endParaRPr>
          </a:p>
        </p:txBody>
      </p:sp>
      <p:sp>
        <p:nvSpPr>
          <p:cNvPr id="7" name="Rectangle 6"/>
          <p:cNvSpPr/>
          <p:nvPr/>
        </p:nvSpPr>
        <p:spPr>
          <a:xfrm>
            <a:off x="152400" y="5927743"/>
            <a:ext cx="8915400" cy="646331"/>
          </a:xfrm>
          <a:prstGeom prst="rect">
            <a:avLst/>
          </a:prstGeom>
        </p:spPr>
        <p:txBody>
          <a:bodyPr wrap="square">
            <a:spAutoFit/>
          </a:bodyPr>
          <a:lstStyle/>
          <a:p>
            <a:pPr fontAlgn="base"/>
            <a:endParaRPr lang="en-US" dirty="0" smtClean="0"/>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457200"/>
            <a:ext cx="1066800" cy="1219200"/>
          </a:xfrm>
          <a:prstGeom prst="rect">
            <a:avLst/>
          </a:prstGeom>
          <a:effectLst>
            <a:reflection blurRad="6350" stA="50000" endA="300" endPos="90000" dir="5400000" sy="-100000" algn="bl" rotWithShape="0"/>
          </a:effectLst>
        </p:spPr>
      </p:pic>
      <p:sp>
        <p:nvSpPr>
          <p:cNvPr id="4" name="TextBox 3"/>
          <p:cNvSpPr txBox="1"/>
          <p:nvPr/>
        </p:nvSpPr>
        <p:spPr>
          <a:xfrm>
            <a:off x="502920" y="4942858"/>
            <a:ext cx="7437120" cy="1631216"/>
          </a:xfrm>
          <a:prstGeom prst="rect">
            <a:avLst/>
          </a:prstGeom>
          <a:noFill/>
        </p:spPr>
        <p:txBody>
          <a:bodyPr wrap="square" rtlCol="0">
            <a:spAutoFit/>
          </a:bodyPr>
          <a:lstStyle/>
          <a:p>
            <a:r>
              <a:rPr lang="en-US" sz="2000" dirty="0">
                <a:solidFill>
                  <a:srgbClr val="FFFF00"/>
                </a:solidFill>
                <a:latin typeface="Microsoft JhengHei" panose="020B0604030504040204" pitchFamily="34" charset="-120"/>
                <a:ea typeface="Microsoft JhengHei" panose="020B0604030504040204" pitchFamily="34" charset="-120"/>
              </a:rPr>
              <a:t>How do you think a </a:t>
            </a:r>
            <a:r>
              <a:rPr lang="en-US" sz="2000" dirty="0" err="1">
                <a:solidFill>
                  <a:srgbClr val="FFFF00"/>
                </a:solidFill>
                <a:latin typeface="Microsoft JhengHei" panose="020B0604030504040204" pitchFamily="34" charset="-120"/>
                <a:ea typeface="Microsoft JhengHei" panose="020B0604030504040204" pitchFamily="34" charset="-120"/>
              </a:rPr>
              <a:t>B</a:t>
            </a:r>
            <a:r>
              <a:rPr lang="en-US" sz="2000" dirty="0" err="1" smtClean="0">
                <a:solidFill>
                  <a:srgbClr val="FFFF00"/>
                </a:solidFill>
                <a:latin typeface="Microsoft JhengHei" panose="020B0604030504040204" pitchFamily="34" charset="-120"/>
                <a:ea typeface="Microsoft JhengHei" panose="020B0604030504040204" pitchFamily="34" charset="-120"/>
              </a:rPr>
              <a:t>iopoem</a:t>
            </a:r>
            <a:r>
              <a:rPr lang="en-US" sz="2000" dirty="0" smtClean="0">
                <a:solidFill>
                  <a:srgbClr val="FFFF00"/>
                </a:solidFill>
                <a:latin typeface="Microsoft JhengHei" panose="020B0604030504040204" pitchFamily="34" charset="-120"/>
                <a:ea typeface="Microsoft JhengHei" panose="020B0604030504040204" pitchFamily="34" charset="-120"/>
              </a:rPr>
              <a:t> </a:t>
            </a:r>
            <a:r>
              <a:rPr lang="en-US" sz="2000" dirty="0">
                <a:solidFill>
                  <a:srgbClr val="FFFF00"/>
                </a:solidFill>
                <a:latin typeface="Microsoft JhengHei" panose="020B0604030504040204" pitchFamily="34" charset="-120"/>
                <a:ea typeface="Microsoft JhengHei" panose="020B0604030504040204" pitchFamily="34" charset="-120"/>
              </a:rPr>
              <a:t>that you write about yourself might differ from one written by someone else who knows you?  By comparing and contrasting how these poems are alike or different, what can you learn about yourself?</a:t>
            </a:r>
          </a:p>
          <a:p>
            <a:endParaRPr lang="en-US" sz="2000" dirty="0"/>
          </a:p>
        </p:txBody>
      </p:sp>
    </p:spTree>
    <p:extLst>
      <p:ext uri="{BB962C8B-B14F-4D97-AF65-F5344CB8AC3E}">
        <p14:creationId xmlns:p14="http://schemas.microsoft.com/office/powerpoint/2010/main" val="121188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sp>
        <p:nvSpPr>
          <p:cNvPr id="3" name="Rectangle 2"/>
          <p:cNvSpPr/>
          <p:nvPr/>
        </p:nvSpPr>
        <p:spPr>
          <a:xfrm>
            <a:off x="571500" y="1847164"/>
            <a:ext cx="8001000" cy="646331"/>
          </a:xfrm>
          <a:prstGeom prst="rect">
            <a:avLst/>
          </a:prstGeom>
        </p:spPr>
        <p:txBody>
          <a:bodyPr wrap="square">
            <a:spAutoFit/>
          </a:bodyPr>
          <a:lstStyle/>
          <a:p>
            <a:pPr marL="571500" indent="-571500" algn="ctr">
              <a:buFont typeface="Arial" panose="020B0604020202020204" pitchFamily="34" charset="0"/>
              <a:buChar char="•"/>
            </a:pPr>
            <a:endParaRPr lang="en-US" sz="3600" dirty="0">
              <a:solidFill>
                <a:srgbClr val="FFFF00"/>
              </a:solidFill>
              <a:latin typeface="Microsoft JhengHei" panose="020B0604030504040204" pitchFamily="34" charset="-120"/>
              <a:ea typeface="Microsoft JhengHei" panose="020B0604030504040204" pitchFamily="34" charset="-120"/>
            </a:endParaRPr>
          </a:p>
        </p:txBody>
      </p:sp>
      <p:sp>
        <p:nvSpPr>
          <p:cNvPr id="4" name="Rectangle 3"/>
          <p:cNvSpPr/>
          <p:nvPr/>
        </p:nvSpPr>
        <p:spPr>
          <a:xfrm>
            <a:off x="228600" y="3274180"/>
            <a:ext cx="8001000" cy="646331"/>
          </a:xfrm>
          <a:prstGeom prst="rect">
            <a:avLst/>
          </a:prstGeom>
        </p:spPr>
        <p:txBody>
          <a:bodyPr wrap="square">
            <a:spAutoFit/>
          </a:bodyPr>
          <a:lstStyle/>
          <a:p>
            <a:pPr marL="571500" indent="-571500" algn="ctr">
              <a:buFont typeface="Arial" panose="020B0604020202020204" pitchFamily="34" charset="0"/>
              <a:buChar char="•"/>
            </a:pPr>
            <a:endParaRPr lang="en-US" sz="3600" dirty="0">
              <a:solidFill>
                <a:srgbClr val="FFFF00"/>
              </a:solidFill>
              <a:latin typeface="Microsoft JhengHei" panose="020B0604030504040204" pitchFamily="34" charset="-120"/>
              <a:ea typeface="Microsoft JhengHei" panose="020B0604030504040204" pitchFamily="34" charset="-120"/>
            </a:endParaRPr>
          </a:p>
        </p:txBody>
      </p:sp>
      <p:sp>
        <p:nvSpPr>
          <p:cNvPr id="5" name="Rectangle 4"/>
          <p:cNvSpPr/>
          <p:nvPr/>
        </p:nvSpPr>
        <p:spPr>
          <a:xfrm>
            <a:off x="592282" y="4798180"/>
            <a:ext cx="8001000" cy="646331"/>
          </a:xfrm>
          <a:prstGeom prst="rect">
            <a:avLst/>
          </a:prstGeom>
        </p:spPr>
        <p:txBody>
          <a:bodyPr wrap="square">
            <a:spAutoFit/>
          </a:bodyPr>
          <a:lstStyle/>
          <a:p>
            <a:pPr marL="571500" indent="-571500" algn="ctr">
              <a:buFont typeface="Arial" panose="020B0604020202020204" pitchFamily="34" charset="0"/>
              <a:buChar char="•"/>
            </a:pPr>
            <a:endParaRPr lang="en-US" sz="3600" dirty="0">
              <a:solidFill>
                <a:srgbClr val="FFFF00"/>
              </a:solidFill>
              <a:latin typeface="Microsoft JhengHei" panose="020B0604030504040204" pitchFamily="34" charset="-120"/>
              <a:ea typeface="Microsoft JhengHei" panose="020B0604030504040204" pitchFamily="34" charset="-120"/>
            </a:endParaRPr>
          </a:p>
        </p:txBody>
      </p:sp>
      <p:sp>
        <p:nvSpPr>
          <p:cNvPr id="7" name="Rectangle 6"/>
          <p:cNvSpPr/>
          <p:nvPr/>
        </p:nvSpPr>
        <p:spPr>
          <a:xfrm>
            <a:off x="419100" y="1158240"/>
            <a:ext cx="8174182" cy="4647426"/>
          </a:xfrm>
          <a:prstGeom prst="rect">
            <a:avLst/>
          </a:prstGeom>
        </p:spPr>
        <p:txBody>
          <a:bodyPr wrap="square">
            <a:spAutoFit/>
          </a:bodyPr>
          <a:lstStyle/>
          <a:p>
            <a:r>
              <a:rPr lang="en-US" sz="3200" dirty="0" smtClean="0">
                <a:solidFill>
                  <a:schemeClr val="bg1"/>
                </a:solidFill>
                <a:latin typeface="Microsoft JhengHei" panose="020B0604030504040204" pitchFamily="34" charset="-120"/>
                <a:ea typeface="Microsoft JhengHei" panose="020B0604030504040204" pitchFamily="34" charset="-120"/>
              </a:rPr>
              <a:t>“The </a:t>
            </a:r>
            <a:r>
              <a:rPr lang="en-US" sz="3200" dirty="0">
                <a:solidFill>
                  <a:schemeClr val="bg1"/>
                </a:solidFill>
                <a:latin typeface="Microsoft JhengHei" panose="020B0604030504040204" pitchFamily="34" charset="-120"/>
                <a:ea typeface="Microsoft JhengHei" panose="020B0604030504040204" pitchFamily="34" charset="-120"/>
              </a:rPr>
              <a:t>key to culturally relevant teaching is teachers creating meaningful </a:t>
            </a:r>
            <a:endParaRPr lang="en-US" sz="3200" dirty="0" smtClean="0">
              <a:solidFill>
                <a:schemeClr val="bg1"/>
              </a:solidFill>
              <a:latin typeface="Microsoft JhengHei" panose="020B0604030504040204" pitchFamily="34" charset="-120"/>
              <a:ea typeface="Microsoft JhengHei" panose="020B0604030504040204" pitchFamily="34" charset="-120"/>
            </a:endParaRPr>
          </a:p>
          <a:p>
            <a:r>
              <a:rPr lang="en-US" sz="3200" dirty="0" smtClean="0">
                <a:solidFill>
                  <a:schemeClr val="bg1"/>
                </a:solidFill>
                <a:latin typeface="Microsoft JhengHei" panose="020B0604030504040204" pitchFamily="34" charset="-120"/>
                <a:ea typeface="Microsoft JhengHei" panose="020B0604030504040204" pitchFamily="34" charset="-120"/>
              </a:rPr>
              <a:t>and </a:t>
            </a:r>
            <a:r>
              <a:rPr lang="en-US" sz="3200" dirty="0">
                <a:solidFill>
                  <a:schemeClr val="bg1"/>
                </a:solidFill>
                <a:latin typeface="Microsoft JhengHei" panose="020B0604030504040204" pitchFamily="34" charset="-120"/>
                <a:ea typeface="Microsoft JhengHei" panose="020B0604030504040204" pitchFamily="34" charset="-120"/>
              </a:rPr>
              <a:t>engaging connections </a:t>
            </a:r>
            <a:endParaRPr lang="en-US" sz="3200" dirty="0" smtClean="0">
              <a:solidFill>
                <a:schemeClr val="bg1"/>
              </a:solidFill>
              <a:latin typeface="Microsoft JhengHei" panose="020B0604030504040204" pitchFamily="34" charset="-120"/>
              <a:ea typeface="Microsoft JhengHei" panose="020B0604030504040204" pitchFamily="34" charset="-120"/>
            </a:endParaRPr>
          </a:p>
          <a:p>
            <a:r>
              <a:rPr lang="en-US" sz="3200" dirty="0" smtClean="0">
                <a:solidFill>
                  <a:schemeClr val="bg1"/>
                </a:solidFill>
                <a:latin typeface="Microsoft JhengHei" panose="020B0604030504040204" pitchFamily="34" charset="-120"/>
                <a:ea typeface="Microsoft JhengHei" panose="020B0604030504040204" pitchFamily="34" charset="-120"/>
              </a:rPr>
              <a:t>between </a:t>
            </a:r>
            <a:r>
              <a:rPr lang="en-US" sz="3200" dirty="0">
                <a:solidFill>
                  <a:schemeClr val="bg1"/>
                </a:solidFill>
                <a:latin typeface="Microsoft JhengHei" panose="020B0604030504040204" pitchFamily="34" charset="-120"/>
                <a:ea typeface="Microsoft JhengHei" panose="020B0604030504040204" pitchFamily="34" charset="-120"/>
              </a:rPr>
              <a:t>students' home and </a:t>
            </a:r>
            <a:endParaRPr lang="en-US" sz="3200" dirty="0" smtClean="0">
              <a:solidFill>
                <a:schemeClr val="bg1"/>
              </a:solidFill>
              <a:latin typeface="Microsoft JhengHei" panose="020B0604030504040204" pitchFamily="34" charset="-120"/>
              <a:ea typeface="Microsoft JhengHei" panose="020B0604030504040204" pitchFamily="34" charset="-120"/>
            </a:endParaRPr>
          </a:p>
          <a:p>
            <a:r>
              <a:rPr lang="en-US" sz="3200" dirty="0" smtClean="0">
                <a:solidFill>
                  <a:schemeClr val="bg1"/>
                </a:solidFill>
                <a:latin typeface="Microsoft JhengHei" panose="020B0604030504040204" pitchFamily="34" charset="-120"/>
                <a:ea typeface="Microsoft JhengHei" panose="020B0604030504040204" pitchFamily="34" charset="-120"/>
              </a:rPr>
              <a:t>school </a:t>
            </a:r>
            <a:r>
              <a:rPr lang="en-US" sz="3200" dirty="0">
                <a:solidFill>
                  <a:schemeClr val="bg1"/>
                </a:solidFill>
                <a:latin typeface="Microsoft JhengHei" panose="020B0604030504040204" pitchFamily="34" charset="-120"/>
                <a:ea typeface="Microsoft JhengHei" panose="020B0604030504040204" pitchFamily="34" charset="-120"/>
              </a:rPr>
              <a:t>lives. Teachers who learn </a:t>
            </a:r>
            <a:endParaRPr lang="en-US" sz="3200" dirty="0" smtClean="0">
              <a:solidFill>
                <a:schemeClr val="bg1"/>
              </a:solidFill>
              <a:latin typeface="Microsoft JhengHei" panose="020B0604030504040204" pitchFamily="34" charset="-120"/>
              <a:ea typeface="Microsoft JhengHei" panose="020B0604030504040204" pitchFamily="34" charset="-120"/>
            </a:endParaRPr>
          </a:p>
          <a:p>
            <a:r>
              <a:rPr lang="en-US" sz="3200" dirty="0" smtClean="0">
                <a:solidFill>
                  <a:schemeClr val="bg1"/>
                </a:solidFill>
                <a:latin typeface="Microsoft JhengHei" panose="020B0604030504040204" pitchFamily="34" charset="-120"/>
                <a:ea typeface="Microsoft JhengHei" panose="020B0604030504040204" pitchFamily="34" charset="-120"/>
              </a:rPr>
              <a:t>about </a:t>
            </a:r>
            <a:r>
              <a:rPr lang="en-US" sz="3200" dirty="0">
                <a:solidFill>
                  <a:schemeClr val="bg1"/>
                </a:solidFill>
                <a:latin typeface="Microsoft JhengHei" panose="020B0604030504040204" pitchFamily="34" charset="-120"/>
                <a:ea typeface="Microsoft JhengHei" panose="020B0604030504040204" pitchFamily="34" charset="-120"/>
              </a:rPr>
              <a:t>students' culture are able </a:t>
            </a:r>
            <a:endParaRPr lang="en-US" sz="3200" dirty="0" smtClean="0">
              <a:solidFill>
                <a:schemeClr val="bg1"/>
              </a:solidFill>
              <a:latin typeface="Microsoft JhengHei" panose="020B0604030504040204" pitchFamily="34" charset="-120"/>
              <a:ea typeface="Microsoft JhengHei" panose="020B0604030504040204" pitchFamily="34" charset="-120"/>
            </a:endParaRPr>
          </a:p>
          <a:p>
            <a:r>
              <a:rPr lang="en-US" sz="3200" dirty="0" smtClean="0">
                <a:solidFill>
                  <a:schemeClr val="bg1"/>
                </a:solidFill>
                <a:latin typeface="Microsoft JhengHei" panose="020B0604030504040204" pitchFamily="34" charset="-120"/>
                <a:ea typeface="Microsoft JhengHei" panose="020B0604030504040204" pitchFamily="34" charset="-120"/>
              </a:rPr>
              <a:t>to </a:t>
            </a:r>
            <a:r>
              <a:rPr lang="en-US" sz="3200" dirty="0">
                <a:solidFill>
                  <a:schemeClr val="bg1"/>
                </a:solidFill>
                <a:latin typeface="Microsoft JhengHei" panose="020B0604030504040204" pitchFamily="34" charset="-120"/>
                <a:ea typeface="Microsoft JhengHei" panose="020B0604030504040204" pitchFamily="34" charset="-120"/>
              </a:rPr>
              <a:t>make purposeful connections </a:t>
            </a:r>
            <a:r>
              <a:rPr lang="en-US" sz="3200" dirty="0" smtClean="0">
                <a:solidFill>
                  <a:schemeClr val="bg1"/>
                </a:solidFill>
                <a:latin typeface="Microsoft JhengHei" panose="020B0604030504040204" pitchFamily="34" charset="-120"/>
                <a:ea typeface="Microsoft JhengHei" panose="020B0604030504040204" pitchFamily="34" charset="-120"/>
              </a:rPr>
              <a:t>to </a:t>
            </a:r>
            <a:r>
              <a:rPr lang="en-US" sz="3200" dirty="0">
                <a:solidFill>
                  <a:schemeClr val="bg1"/>
                </a:solidFill>
                <a:latin typeface="Microsoft JhengHei" panose="020B0604030504040204" pitchFamily="34" charset="-120"/>
                <a:ea typeface="Microsoft JhengHei" panose="020B0604030504040204" pitchFamily="34" charset="-120"/>
              </a:rPr>
              <a:t>the curriculum</a:t>
            </a:r>
            <a:r>
              <a:rPr lang="en-US" sz="3200" dirty="0" smtClean="0">
                <a:solidFill>
                  <a:schemeClr val="bg1"/>
                </a:solidFill>
                <a:latin typeface="Microsoft JhengHei" panose="020B0604030504040204" pitchFamily="34" charset="-120"/>
                <a:ea typeface="Microsoft JhengHei" panose="020B0604030504040204" pitchFamily="34" charset="-120"/>
              </a:rPr>
              <a:t>.” </a:t>
            </a:r>
          </a:p>
          <a:p>
            <a:endParaRPr lang="en-US" sz="2000" dirty="0">
              <a:solidFill>
                <a:schemeClr val="bg1"/>
              </a:solidFill>
              <a:latin typeface="Microsoft JhengHei" panose="020B0604030504040204" pitchFamily="34" charset="-120"/>
              <a:ea typeface="Microsoft JhengHei" panose="020B0604030504040204" pitchFamily="34" charset="-120"/>
            </a:endParaRPr>
          </a:p>
          <a:p>
            <a:endParaRPr lang="en-US" sz="2000" i="1" dirty="0">
              <a:solidFill>
                <a:srgbClr val="FFFF00"/>
              </a:solidFill>
              <a:latin typeface="Microsoft JhengHei" panose="020B0604030504040204" pitchFamily="34" charset="-120"/>
              <a:ea typeface="Microsoft JhengHei" panose="020B0604030504040204" pitchFamily="34" charset="-120"/>
            </a:endParaRPr>
          </a:p>
        </p:txBody>
      </p:sp>
      <p:sp>
        <p:nvSpPr>
          <p:cNvPr id="8" name="Rectangle 7"/>
          <p:cNvSpPr/>
          <p:nvPr/>
        </p:nvSpPr>
        <p:spPr>
          <a:xfrm>
            <a:off x="0" y="5487811"/>
            <a:ext cx="8382000" cy="1200329"/>
          </a:xfrm>
          <a:prstGeom prst="rect">
            <a:avLst/>
          </a:prstGeom>
        </p:spPr>
        <p:txBody>
          <a:bodyPr wrap="square">
            <a:spAutoFit/>
          </a:bodyPr>
          <a:lstStyle/>
          <a:p>
            <a:r>
              <a:rPr lang="en-US" dirty="0" smtClean="0">
                <a:solidFill>
                  <a:srgbClr val="FFFF00"/>
                </a:solidFill>
                <a:latin typeface="Microsoft JhengHei" panose="020B0604030504040204" pitchFamily="34" charset="-120"/>
                <a:ea typeface="Microsoft JhengHei" panose="020B0604030504040204" pitchFamily="34" charset="-120"/>
              </a:rPr>
              <a:t>Megan Adams, </a:t>
            </a:r>
            <a:r>
              <a:rPr lang="en-US" dirty="0" err="1" smtClean="0">
                <a:solidFill>
                  <a:srgbClr val="FFFF00"/>
                </a:solidFill>
                <a:latin typeface="Microsoft JhengHei" panose="020B0604030504040204" pitchFamily="34" charset="-120"/>
                <a:ea typeface="Microsoft JhengHei" panose="020B0604030504040204" pitchFamily="34" charset="-120"/>
              </a:rPr>
              <a:t>Sanjuana</a:t>
            </a:r>
            <a:r>
              <a:rPr lang="en-US" dirty="0" smtClean="0">
                <a:solidFill>
                  <a:srgbClr val="FFFF00"/>
                </a:solidFill>
                <a:latin typeface="Microsoft JhengHei" panose="020B0604030504040204" pitchFamily="34" charset="-120"/>
                <a:ea typeface="Microsoft JhengHei" panose="020B0604030504040204" pitchFamily="34" charset="-120"/>
              </a:rPr>
              <a:t> Rodriguez, and Kate Zimmer , Professors at Kennesaw State University during an </a:t>
            </a:r>
            <a:r>
              <a:rPr lang="en-US" dirty="0" err="1" smtClean="0">
                <a:solidFill>
                  <a:srgbClr val="FFFF00"/>
                </a:solidFill>
                <a:latin typeface="Microsoft JhengHei" panose="020B0604030504040204" pitchFamily="34" charset="-120"/>
                <a:ea typeface="Microsoft JhengHei" panose="020B0604030504040204" pitchFamily="34" charset="-120"/>
              </a:rPr>
              <a:t>EdWeek</a:t>
            </a:r>
            <a:r>
              <a:rPr lang="en-US" dirty="0" smtClean="0">
                <a:solidFill>
                  <a:srgbClr val="FFFF00"/>
                </a:solidFill>
                <a:latin typeface="Microsoft JhengHei" panose="020B0604030504040204" pitchFamily="34" charset="-120"/>
                <a:ea typeface="Microsoft JhengHei" panose="020B0604030504040204" pitchFamily="34" charset="-120"/>
              </a:rPr>
              <a:t> Teacher interview </a:t>
            </a:r>
          </a:p>
          <a:p>
            <a:r>
              <a:rPr lang="en-US" dirty="0" smtClean="0">
                <a:solidFill>
                  <a:srgbClr val="FFFF00"/>
                </a:solidFill>
                <a:latin typeface="Microsoft JhengHei" panose="020B0604030504040204" pitchFamily="34" charset="-120"/>
                <a:ea typeface="Microsoft JhengHei" panose="020B0604030504040204" pitchFamily="34" charset="-120"/>
              </a:rPr>
              <a:t>about their book, </a:t>
            </a:r>
            <a:r>
              <a:rPr lang="en-US" b="1" i="1" dirty="0" smtClean="0">
                <a:solidFill>
                  <a:srgbClr val="FFFF00"/>
                </a:solidFill>
                <a:latin typeface="Microsoft JhengHei" panose="020B0604030504040204" pitchFamily="34" charset="-120"/>
                <a:ea typeface="Microsoft JhengHei" panose="020B0604030504040204" pitchFamily="34" charset="-120"/>
              </a:rPr>
              <a:t>Culturally Relevant Teaching: Preparing </a:t>
            </a:r>
          </a:p>
          <a:p>
            <a:r>
              <a:rPr lang="en-US" b="1" i="1" dirty="0" smtClean="0">
                <a:solidFill>
                  <a:srgbClr val="FFFF00"/>
                </a:solidFill>
                <a:latin typeface="Microsoft JhengHei" panose="020B0604030504040204" pitchFamily="34" charset="-120"/>
                <a:ea typeface="Microsoft JhengHei" panose="020B0604030504040204" pitchFamily="34" charset="-120"/>
              </a:rPr>
              <a:t>Teachers To Include All Learners, October 4, 2017.</a:t>
            </a:r>
            <a:endParaRPr lang="en-US" i="1" dirty="0">
              <a:solidFill>
                <a:srgbClr val="FFFF00"/>
              </a:solidFill>
              <a:latin typeface="Microsoft JhengHei" panose="020B0604030504040204" pitchFamily="34" charset="-120"/>
              <a:ea typeface="Microsoft JhengHei" panose="020B0604030504040204" pitchFamily="34" charset="-120"/>
            </a:endParaRPr>
          </a:p>
        </p:txBody>
      </p:sp>
      <p:pic>
        <p:nvPicPr>
          <p:cNvPr id="102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8924" y="1847164"/>
            <a:ext cx="1743076" cy="2343836"/>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8658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15240" y="0"/>
            <a:ext cx="9144000" cy="6858000"/>
          </a:xfrm>
          <a:prstGeom prst="rect">
            <a:avLst/>
          </a:prstGeom>
        </p:spPr>
      </p:pic>
      <p:sp>
        <p:nvSpPr>
          <p:cNvPr id="7" name="Rectangle 6"/>
          <p:cNvSpPr/>
          <p:nvPr/>
        </p:nvSpPr>
        <p:spPr>
          <a:xfrm>
            <a:off x="1371600" y="762000"/>
            <a:ext cx="6858000" cy="5016758"/>
          </a:xfrm>
          <a:prstGeom prst="rect">
            <a:avLst/>
          </a:prstGeom>
        </p:spPr>
        <p:txBody>
          <a:bodyPr wrap="square">
            <a:spAutoFit/>
          </a:bodyPr>
          <a:lstStyle/>
          <a:p>
            <a:r>
              <a:rPr lang="en-US" sz="2400" dirty="0" smtClean="0">
                <a:solidFill>
                  <a:schemeClr val="bg1"/>
                </a:solidFill>
                <a:latin typeface="Microsoft JhengHei" panose="020B0604030504040204" pitchFamily="34" charset="-120"/>
                <a:ea typeface="Microsoft JhengHei" panose="020B0604030504040204" pitchFamily="34" charset="-120"/>
              </a:rPr>
              <a:t>“By forging visual, cultural, and geographical connections, a teacher can help to create a bridge between old and new experiences for their students. Building this type of background knowledge regarding content found in the science and social studies standards can accelerated </a:t>
            </a:r>
            <a:r>
              <a:rPr lang="en-US" sz="2800" dirty="0" smtClean="0">
                <a:solidFill>
                  <a:schemeClr val="bg1"/>
                </a:solidFill>
                <a:ea typeface="Microsoft JhengHei" panose="020B0604030504040204" pitchFamily="34" charset="-120"/>
              </a:rPr>
              <a:t>students’</a:t>
            </a:r>
            <a:r>
              <a:rPr lang="en-US" sz="2400" dirty="0" smtClean="0">
                <a:solidFill>
                  <a:schemeClr val="bg1"/>
                </a:solidFill>
                <a:ea typeface="Microsoft JhengHei" panose="020B0604030504040204" pitchFamily="34" charset="-120"/>
              </a:rPr>
              <a:t> </a:t>
            </a:r>
            <a:r>
              <a:rPr lang="en-US" sz="2400" dirty="0" smtClean="0">
                <a:solidFill>
                  <a:schemeClr val="bg1"/>
                </a:solidFill>
                <a:latin typeface="Microsoft JhengHei" panose="020B0604030504040204" pitchFamily="34" charset="-120"/>
                <a:ea typeface="Microsoft JhengHei" panose="020B0604030504040204" pitchFamily="34" charset="-120"/>
              </a:rPr>
              <a:t>learning significantly.   Furthermore, when you also involve the </a:t>
            </a:r>
            <a:r>
              <a:rPr lang="en-US" sz="2800" dirty="0" smtClean="0">
                <a:solidFill>
                  <a:schemeClr val="bg1"/>
                </a:solidFill>
                <a:ea typeface="Microsoft JhengHei" panose="020B0604030504040204" pitchFamily="34" charset="-120"/>
              </a:rPr>
              <a:t>students’ </a:t>
            </a:r>
            <a:r>
              <a:rPr lang="en-US" sz="2400" dirty="0" smtClean="0">
                <a:solidFill>
                  <a:schemeClr val="bg1"/>
                </a:solidFill>
                <a:latin typeface="Microsoft JhengHei" panose="020B0604030504040204" pitchFamily="34" charset="-120"/>
                <a:ea typeface="Microsoft JhengHei" panose="020B0604030504040204" pitchFamily="34" charset="-120"/>
              </a:rPr>
              <a:t>family and the community in these experiences, students feel relevant and are highly motivated to learn the new information.”</a:t>
            </a:r>
          </a:p>
          <a:p>
            <a:r>
              <a:rPr lang="en-US" sz="2400" dirty="0" smtClean="0">
                <a:solidFill>
                  <a:schemeClr val="bg1"/>
                </a:solidFill>
                <a:latin typeface="Microsoft JhengHei" panose="020B0604030504040204" pitchFamily="34" charset="-120"/>
                <a:ea typeface="Microsoft JhengHei" panose="020B0604030504040204" pitchFamily="34" charset="-120"/>
              </a:rPr>
              <a:t>                                               </a:t>
            </a:r>
            <a:r>
              <a:rPr lang="en-US" sz="2400" dirty="0" smtClean="0">
                <a:solidFill>
                  <a:srgbClr val="FFFF00"/>
                </a:solidFill>
                <a:latin typeface="Microsoft JhengHei" panose="020B0604030504040204" pitchFamily="34" charset="-120"/>
                <a:ea typeface="Microsoft JhengHei" panose="020B0604030504040204" pitchFamily="34" charset="-120"/>
              </a:rPr>
              <a:t>Kim Moore</a:t>
            </a:r>
            <a:endParaRPr lang="en-US" sz="2400" dirty="0">
              <a:solidFill>
                <a:srgbClr val="FFFF00"/>
              </a:solidFill>
              <a:latin typeface="Microsoft JhengHei" panose="020B0604030504040204" pitchFamily="34" charset="-120"/>
              <a:ea typeface="Microsoft JhengHei" panose="020B0604030504040204" pitchFamily="34" charset="-12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5562600"/>
            <a:ext cx="1409700" cy="1152525"/>
          </a:xfrm>
          <a:prstGeom prst="rect">
            <a:avLst/>
          </a:prstGeom>
          <a:effectLst>
            <a:outerShdw blurRad="50800" dist="38100" dir="8100000" algn="tr"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28605038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15240" y="0"/>
            <a:ext cx="9144000" cy="6858000"/>
          </a:xfrm>
          <a:prstGeom prst="rect">
            <a:avLst/>
          </a:prstGeom>
        </p:spPr>
      </p:pic>
      <p:pic>
        <p:nvPicPr>
          <p:cNvPr id="1028" name="Picture 4" descr="Gifs">
            <a:hlinkClick r:id="rId4"/>
          </p:cNvPr>
          <p:cNvPicPr>
            <a:picLocks noChangeAspect="1" noChangeArrowheads="1" noCrop="1"/>
          </p:cNvPicPr>
          <p:nvPr/>
        </p:nvPicPr>
        <p:blipFill>
          <a:blip r:embed="rId5">
            <a:clrChange>
              <a:clrFrom>
                <a:srgbClr val="E7E7E7"/>
              </a:clrFrom>
              <a:clrTo>
                <a:srgbClr val="E7E7E7">
                  <a:alpha val="0"/>
                </a:srgbClr>
              </a:clrTo>
            </a:clrChange>
            <a:extLst>
              <a:ext uri="{28A0092B-C50C-407E-A947-70E740481C1C}">
                <a14:useLocalDpi xmlns:a14="http://schemas.microsoft.com/office/drawing/2010/main" val="0"/>
              </a:ext>
            </a:extLst>
          </a:blip>
          <a:srcRect/>
          <a:stretch>
            <a:fillRect/>
          </a:stretch>
        </p:blipFill>
        <p:spPr bwMode="auto">
          <a:xfrm>
            <a:off x="0" y="15240"/>
            <a:ext cx="9144000" cy="68427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14478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5800" y="304800"/>
            <a:ext cx="8001000" cy="461665"/>
          </a:xfrm>
          <a:prstGeom prst="rect">
            <a:avLst/>
          </a:prstGeom>
          <a:noFill/>
        </p:spPr>
        <p:txBody>
          <a:bodyPr wrap="square" rtlCol="0">
            <a:spAutoFit/>
          </a:bodyPr>
          <a:lstStyle/>
          <a:p>
            <a:r>
              <a:rPr lang="en-US" sz="2400" b="1" dirty="0" smtClean="0">
                <a:solidFill>
                  <a:srgbClr val="FFFF00"/>
                </a:solidFill>
                <a:latin typeface="Microsoft JhengHei" panose="020B0604030504040204" pitchFamily="34" charset="-120"/>
                <a:ea typeface="Microsoft JhengHei" panose="020B0604030504040204" pitchFamily="34" charset="-120"/>
              </a:rPr>
              <a:t>Global Efforts on Behalf of the Loggerhead Turtle</a:t>
            </a:r>
            <a:endParaRPr lang="en-US" sz="2400" b="1" dirty="0">
              <a:solidFill>
                <a:srgbClr val="FFFF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755637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sp>
        <p:nvSpPr>
          <p:cNvPr id="3" name="Rectangle 2"/>
          <p:cNvSpPr/>
          <p:nvPr/>
        </p:nvSpPr>
        <p:spPr>
          <a:xfrm>
            <a:off x="259080" y="1376809"/>
            <a:ext cx="8001000" cy="954107"/>
          </a:xfrm>
          <a:prstGeom prst="rect">
            <a:avLst/>
          </a:prstGeom>
        </p:spPr>
        <p:txBody>
          <a:bodyPr wrap="square">
            <a:spAutoFit/>
          </a:bodyPr>
          <a:lstStyle/>
          <a:p>
            <a:pPr marL="571500" indent="-571500">
              <a:buFont typeface="Arial" panose="020B0604020202020204" pitchFamily="34" charset="0"/>
              <a:buChar char="•"/>
            </a:pPr>
            <a:r>
              <a:rPr lang="en-US" sz="2800" dirty="0" smtClean="0">
                <a:solidFill>
                  <a:srgbClr val="FFFF00"/>
                </a:solidFill>
                <a:latin typeface="Microsoft JhengHei" panose="020B0604030504040204" pitchFamily="34" charset="-120"/>
                <a:ea typeface="Microsoft JhengHei" panose="020B0604030504040204" pitchFamily="34" charset="-120"/>
              </a:rPr>
              <a:t>Building </a:t>
            </a:r>
            <a:r>
              <a:rPr lang="en-US" sz="2800" dirty="0">
                <a:solidFill>
                  <a:srgbClr val="FFFF00"/>
                </a:solidFill>
                <a:latin typeface="Microsoft JhengHei" panose="020B0604030504040204" pitchFamily="34" charset="-120"/>
                <a:ea typeface="Microsoft JhengHei" panose="020B0604030504040204" pitchFamily="34" charset="-120"/>
              </a:rPr>
              <a:t>B</a:t>
            </a:r>
            <a:r>
              <a:rPr lang="en-US" sz="2800" dirty="0" smtClean="0">
                <a:solidFill>
                  <a:srgbClr val="FFFF00"/>
                </a:solidFill>
                <a:latin typeface="Microsoft JhengHei" panose="020B0604030504040204" pitchFamily="34" charset="-120"/>
                <a:ea typeface="Microsoft JhengHei" panose="020B0604030504040204" pitchFamily="34" charset="-120"/>
              </a:rPr>
              <a:t>ackground Knowledge Through Visualization</a:t>
            </a:r>
            <a:endParaRPr lang="en-US" sz="2800" dirty="0">
              <a:solidFill>
                <a:srgbClr val="FFFF00"/>
              </a:solidFill>
              <a:latin typeface="Microsoft JhengHei" panose="020B0604030504040204" pitchFamily="34" charset="-120"/>
              <a:ea typeface="Microsoft JhengHei" panose="020B0604030504040204" pitchFamily="34" charset="-120"/>
            </a:endParaRPr>
          </a:p>
        </p:txBody>
      </p:sp>
      <p:sp>
        <p:nvSpPr>
          <p:cNvPr id="4" name="Rectangle 3"/>
          <p:cNvSpPr/>
          <p:nvPr/>
        </p:nvSpPr>
        <p:spPr>
          <a:xfrm>
            <a:off x="259080" y="2636520"/>
            <a:ext cx="8001000" cy="954107"/>
          </a:xfrm>
          <a:prstGeom prst="rect">
            <a:avLst/>
          </a:prstGeom>
        </p:spPr>
        <p:txBody>
          <a:bodyPr wrap="square">
            <a:spAutoFit/>
          </a:bodyPr>
          <a:lstStyle/>
          <a:p>
            <a:pPr marL="571500" indent="-571500">
              <a:buFont typeface="Arial" panose="020B0604020202020204" pitchFamily="34" charset="0"/>
              <a:buChar char="•"/>
            </a:pPr>
            <a:r>
              <a:rPr lang="en-US" sz="2800" dirty="0" smtClean="0">
                <a:solidFill>
                  <a:srgbClr val="FFFF00"/>
                </a:solidFill>
                <a:latin typeface="Microsoft JhengHei" panose="020B0604030504040204" pitchFamily="34" charset="-120"/>
                <a:ea typeface="Microsoft JhengHei" panose="020B0604030504040204" pitchFamily="34" charset="-120"/>
              </a:rPr>
              <a:t>Creating Thinking Strategies for Improving Comprehension </a:t>
            </a:r>
            <a:endParaRPr lang="en-US" sz="2800" dirty="0">
              <a:solidFill>
                <a:srgbClr val="FFFF00"/>
              </a:solidFill>
              <a:latin typeface="Microsoft JhengHei" panose="020B0604030504040204" pitchFamily="34" charset="-120"/>
              <a:ea typeface="Microsoft JhengHei" panose="020B0604030504040204" pitchFamily="34" charset="-120"/>
            </a:endParaRPr>
          </a:p>
        </p:txBody>
      </p:sp>
      <p:sp>
        <p:nvSpPr>
          <p:cNvPr id="5" name="Rectangle 4"/>
          <p:cNvSpPr/>
          <p:nvPr/>
        </p:nvSpPr>
        <p:spPr>
          <a:xfrm>
            <a:off x="259080" y="3886199"/>
            <a:ext cx="8557260" cy="954107"/>
          </a:xfrm>
          <a:prstGeom prst="rect">
            <a:avLst/>
          </a:prstGeom>
        </p:spPr>
        <p:txBody>
          <a:bodyPr wrap="square">
            <a:spAutoFit/>
          </a:bodyPr>
          <a:lstStyle/>
          <a:p>
            <a:pPr marL="571500" indent="-571500">
              <a:buFont typeface="Arial" panose="020B0604020202020204" pitchFamily="34" charset="0"/>
              <a:buChar char="•"/>
            </a:pPr>
            <a:r>
              <a:rPr lang="en-US" sz="2800" dirty="0" smtClean="0">
                <a:solidFill>
                  <a:srgbClr val="FFFF00"/>
                </a:solidFill>
                <a:latin typeface="Microsoft JhengHei" panose="020B0604030504040204" pitchFamily="34" charset="-120"/>
                <a:ea typeface="Microsoft JhengHei" panose="020B0604030504040204" pitchFamily="34" charset="-120"/>
              </a:rPr>
              <a:t>Understanding Tier 2 and 3 Vocabulary to Promote Inquiry</a:t>
            </a:r>
            <a:endParaRPr lang="en-US" sz="2800" dirty="0">
              <a:solidFill>
                <a:srgbClr val="FFFF00"/>
              </a:solidFill>
              <a:latin typeface="Microsoft JhengHei" panose="020B0604030504040204" pitchFamily="34" charset="-120"/>
              <a:ea typeface="Microsoft JhengHei" panose="020B0604030504040204" pitchFamily="34" charset="-120"/>
            </a:endParaRPr>
          </a:p>
        </p:txBody>
      </p:sp>
      <p:sp>
        <p:nvSpPr>
          <p:cNvPr id="6" name="Rectangle 5"/>
          <p:cNvSpPr/>
          <p:nvPr/>
        </p:nvSpPr>
        <p:spPr>
          <a:xfrm>
            <a:off x="1143000" y="228600"/>
            <a:ext cx="5859296" cy="584775"/>
          </a:xfrm>
          <a:prstGeom prst="rect">
            <a:avLst/>
          </a:prstGeom>
        </p:spPr>
        <p:txBody>
          <a:bodyPr wrap="none">
            <a:spAutoFit/>
          </a:bodyPr>
          <a:lstStyle/>
          <a:p>
            <a:r>
              <a:rPr lang="en-US" sz="3200" b="1" dirty="0" smtClean="0">
                <a:solidFill>
                  <a:schemeClr val="bg1"/>
                </a:solidFill>
                <a:latin typeface="Microsoft JhengHei" panose="020B0604030504040204" pitchFamily="34" charset="-120"/>
                <a:ea typeface="Microsoft JhengHei" panose="020B0604030504040204" pitchFamily="34" charset="-120"/>
              </a:rPr>
              <a:t>Generalization of Strategies: </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
        <p:nvSpPr>
          <p:cNvPr id="7" name="Rectangle 6"/>
          <p:cNvSpPr/>
          <p:nvPr/>
        </p:nvSpPr>
        <p:spPr>
          <a:xfrm>
            <a:off x="259080" y="5090159"/>
            <a:ext cx="8557260" cy="954107"/>
          </a:xfrm>
          <a:prstGeom prst="rect">
            <a:avLst/>
          </a:prstGeom>
        </p:spPr>
        <p:txBody>
          <a:bodyPr wrap="square">
            <a:spAutoFit/>
          </a:bodyPr>
          <a:lstStyle/>
          <a:p>
            <a:pPr marL="571500" indent="-571500">
              <a:buFont typeface="Arial" panose="020B0604020202020204" pitchFamily="34" charset="0"/>
              <a:buChar char="•"/>
            </a:pPr>
            <a:r>
              <a:rPr lang="en-US" sz="2800" dirty="0" smtClean="0">
                <a:solidFill>
                  <a:srgbClr val="FFFF00"/>
                </a:solidFill>
                <a:latin typeface="Microsoft JhengHei" panose="020B0604030504040204" pitchFamily="34" charset="-120"/>
                <a:ea typeface="Microsoft JhengHei" panose="020B0604030504040204" pitchFamily="34" charset="-120"/>
              </a:rPr>
              <a:t>Using Disciplinary Literacy to Meet the Standards</a:t>
            </a:r>
            <a:endParaRPr lang="en-US" sz="2800" dirty="0">
              <a:solidFill>
                <a:srgbClr val="FFFF00"/>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64268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962" r="36191"/>
          <a:stretch/>
        </p:blipFill>
        <p:spPr>
          <a:xfrm>
            <a:off x="0" y="0"/>
            <a:ext cx="9144000" cy="6858000"/>
          </a:xfrm>
          <a:prstGeom prst="rect">
            <a:avLst/>
          </a:prstGeom>
        </p:spPr>
      </p:pic>
      <p:sp>
        <p:nvSpPr>
          <p:cNvPr id="6" name="Rectangle 5"/>
          <p:cNvSpPr/>
          <p:nvPr/>
        </p:nvSpPr>
        <p:spPr>
          <a:xfrm>
            <a:off x="1143000" y="228600"/>
            <a:ext cx="6668300" cy="646331"/>
          </a:xfrm>
          <a:prstGeom prst="rect">
            <a:avLst/>
          </a:prstGeom>
        </p:spPr>
        <p:txBody>
          <a:bodyPr wrap="none">
            <a:spAutoFit/>
          </a:bodyPr>
          <a:lstStyle/>
          <a:p>
            <a:r>
              <a:rPr lang="en-US" sz="3200" dirty="0" smtClean="0">
                <a:solidFill>
                  <a:schemeClr val="bg1"/>
                </a:solidFill>
                <a:latin typeface="Microsoft JhengHei" panose="020B0604030504040204" pitchFamily="34" charset="-120"/>
                <a:ea typeface="Microsoft JhengHei" panose="020B0604030504040204" pitchFamily="34" charset="-120"/>
              </a:rPr>
              <a:t>Discover Your </a:t>
            </a:r>
            <a:r>
              <a:rPr lang="en-US" sz="3600" dirty="0" smtClean="0">
                <a:solidFill>
                  <a:schemeClr val="bg1"/>
                </a:solidFill>
                <a:ea typeface="Microsoft JhengHei" panose="020B0604030504040204" pitchFamily="34" charset="-120"/>
              </a:rPr>
              <a:t>Students’ </a:t>
            </a:r>
            <a:r>
              <a:rPr lang="en-US" sz="3200" dirty="0" smtClean="0">
                <a:solidFill>
                  <a:schemeClr val="bg1"/>
                </a:solidFill>
                <a:latin typeface="Microsoft JhengHei" panose="020B0604030504040204" pitchFamily="34" charset="-120"/>
                <a:ea typeface="Microsoft JhengHei" panose="020B0604030504040204" pitchFamily="34" charset="-120"/>
              </a:rPr>
              <a:t>Interests</a:t>
            </a:r>
            <a:r>
              <a:rPr lang="en-US" sz="3600" b="1" dirty="0" smtClean="0">
                <a:solidFill>
                  <a:schemeClr val="bg1"/>
                </a:solidFill>
                <a:ea typeface="Microsoft JhengHei" panose="020B0604030504040204" pitchFamily="34" charset="-120"/>
              </a:rPr>
              <a:t> </a:t>
            </a:r>
            <a:endParaRPr lang="en-US" sz="3600" b="1" dirty="0">
              <a:solidFill>
                <a:schemeClr val="bg1"/>
              </a:solidFill>
              <a:latin typeface="Microsoft JhengHei" panose="020B0604030504040204" pitchFamily="34" charset="-120"/>
              <a:ea typeface="Microsoft JhengHei" panose="020B0604030504040204" pitchFamily="34" charset="-120"/>
            </a:endParaRPr>
          </a:p>
        </p:txBody>
      </p:sp>
      <p:sp>
        <p:nvSpPr>
          <p:cNvPr id="8" name="TextBox 7"/>
          <p:cNvSpPr txBox="1"/>
          <p:nvPr/>
        </p:nvSpPr>
        <p:spPr>
          <a:xfrm>
            <a:off x="15240" y="6284000"/>
            <a:ext cx="7086600" cy="523220"/>
          </a:xfrm>
          <a:prstGeom prst="rect">
            <a:avLst/>
          </a:prstGeom>
          <a:noFill/>
        </p:spPr>
        <p:txBody>
          <a:bodyPr wrap="square" rtlCol="0">
            <a:spAutoFit/>
          </a:bodyPr>
          <a:lstStyle/>
          <a:p>
            <a:r>
              <a:rPr lang="en-US" sz="2800" u="sng" dirty="0" smtClean="0">
                <a:solidFill>
                  <a:schemeClr val="bg1"/>
                </a:solidFill>
              </a:rPr>
              <a:t>pollev.com/kimmoore527</a:t>
            </a:r>
          </a:p>
        </p:txBody>
      </p:sp>
      <p:sp>
        <p:nvSpPr>
          <p:cNvPr id="9" name="Rectangle 8"/>
          <p:cNvSpPr/>
          <p:nvPr/>
        </p:nvSpPr>
        <p:spPr>
          <a:xfrm>
            <a:off x="457200" y="1305342"/>
            <a:ext cx="8305800" cy="4893647"/>
          </a:xfrm>
          <a:prstGeom prst="rect">
            <a:avLst/>
          </a:prstGeom>
        </p:spPr>
        <p:txBody>
          <a:bodyPr wrap="square">
            <a:spAutoFit/>
          </a:bodyPr>
          <a:lstStyle/>
          <a:p>
            <a:pPr marL="457200" indent="-457200" fontAlgn="base">
              <a:buFont typeface="+mj-lt"/>
              <a:buAutoNum type="arabicPeriod"/>
            </a:pPr>
            <a:r>
              <a:rPr lang="en-US" sz="2400" dirty="0" smtClean="0">
                <a:solidFill>
                  <a:srgbClr val="FFFF00"/>
                </a:solidFill>
                <a:latin typeface="Microsoft JhengHei" panose="020B0604030504040204" pitchFamily="34" charset="-120"/>
                <a:ea typeface="Microsoft JhengHei" panose="020B0604030504040204" pitchFamily="34" charset="-120"/>
              </a:rPr>
              <a:t>I </a:t>
            </a:r>
            <a:r>
              <a:rPr lang="en-US" sz="2400" dirty="0">
                <a:solidFill>
                  <a:srgbClr val="FFFF00"/>
                </a:solidFill>
                <a:latin typeface="Microsoft JhengHei" panose="020B0604030504040204" pitchFamily="34" charset="-120"/>
                <a:ea typeface="Microsoft JhengHei" panose="020B0604030504040204" pitchFamily="34" charset="-120"/>
              </a:rPr>
              <a:t>like to spend as much time outdoors as possible.</a:t>
            </a:r>
          </a:p>
          <a:p>
            <a:pPr marL="457200" indent="-457200" fontAlgn="base">
              <a:buFont typeface="+mj-lt"/>
              <a:buAutoNum type="arabicPeriod"/>
            </a:pPr>
            <a:r>
              <a:rPr lang="en-US" sz="2400" dirty="0">
                <a:solidFill>
                  <a:srgbClr val="FFFF00"/>
                </a:solidFill>
                <a:latin typeface="Microsoft JhengHei" panose="020B0604030504040204" pitchFamily="34" charset="-120"/>
                <a:ea typeface="Microsoft JhengHei" panose="020B0604030504040204" pitchFamily="34" charset="-120"/>
              </a:rPr>
              <a:t> If given a choice, I prefer to be inside rather than outside.</a:t>
            </a:r>
          </a:p>
          <a:p>
            <a:pPr marL="457200" indent="-457200" fontAlgn="base">
              <a:buFont typeface="+mj-lt"/>
              <a:buAutoNum type="arabicPeriod"/>
            </a:pPr>
            <a:r>
              <a:rPr lang="en-US" sz="2400" dirty="0">
                <a:solidFill>
                  <a:srgbClr val="FFFF00"/>
                </a:solidFill>
                <a:latin typeface="Microsoft JhengHei" panose="020B0604030504040204" pitchFamily="34" charset="-120"/>
                <a:ea typeface="Microsoft JhengHei" panose="020B0604030504040204" pitchFamily="34" charset="-120"/>
              </a:rPr>
              <a:t> There are several outdoor activities--fishing, hiking, water-skiing, and others--that I enjoy doing.</a:t>
            </a:r>
          </a:p>
          <a:p>
            <a:pPr marL="457200" indent="-457200" fontAlgn="base">
              <a:buFont typeface="+mj-lt"/>
              <a:buAutoNum type="arabicPeriod"/>
            </a:pPr>
            <a:r>
              <a:rPr lang="en-US" sz="2400" dirty="0">
                <a:solidFill>
                  <a:srgbClr val="FFFF00"/>
                </a:solidFill>
                <a:latin typeface="Microsoft JhengHei" panose="020B0604030504040204" pitchFamily="34" charset="-120"/>
                <a:ea typeface="Microsoft JhengHei" panose="020B0604030504040204" pitchFamily="34" charset="-120"/>
              </a:rPr>
              <a:t> I associate the outdoors with discomfort: bugs, dirt, unpredictable weather.</a:t>
            </a:r>
          </a:p>
          <a:p>
            <a:pPr marL="457200" indent="-457200" fontAlgn="base">
              <a:buFont typeface="+mj-lt"/>
              <a:buAutoNum type="arabicPeriod"/>
            </a:pPr>
            <a:r>
              <a:rPr lang="en-US" sz="2400" dirty="0">
                <a:solidFill>
                  <a:srgbClr val="FFFF00"/>
                </a:solidFill>
                <a:latin typeface="Microsoft JhengHei" panose="020B0604030504040204" pitchFamily="34" charset="-120"/>
                <a:ea typeface="Microsoft JhengHei" panose="020B0604030504040204" pitchFamily="34" charset="-120"/>
              </a:rPr>
              <a:t> I help my family and/ or my school in recycling efforts.</a:t>
            </a:r>
          </a:p>
          <a:p>
            <a:pPr marL="457200" indent="-457200" fontAlgn="base">
              <a:buFont typeface="+mj-lt"/>
              <a:buAutoNum type="arabicPeriod"/>
            </a:pPr>
            <a:r>
              <a:rPr lang="en-US" sz="2400" dirty="0">
                <a:solidFill>
                  <a:srgbClr val="FFFF00"/>
                </a:solidFill>
                <a:latin typeface="Microsoft JhengHei" panose="020B0604030504040204" pitchFamily="34" charset="-120"/>
                <a:ea typeface="Microsoft JhengHei" panose="020B0604030504040204" pitchFamily="34" charset="-120"/>
              </a:rPr>
              <a:t> I enjoy identifying different kinds of plants and animals.</a:t>
            </a:r>
          </a:p>
          <a:p>
            <a:pPr marL="457200" indent="-457200" fontAlgn="base">
              <a:buFont typeface="+mj-lt"/>
              <a:buAutoNum type="arabicPeriod"/>
            </a:pPr>
            <a:r>
              <a:rPr lang="en-US" sz="2400" dirty="0">
                <a:solidFill>
                  <a:srgbClr val="FFFF00"/>
                </a:solidFill>
                <a:latin typeface="Microsoft JhengHei" panose="020B0604030504040204" pitchFamily="34" charset="-120"/>
                <a:ea typeface="Microsoft JhengHei" panose="020B0604030504040204" pitchFamily="34" charset="-120"/>
              </a:rPr>
              <a:t> I am knowledgeable and concerned about environmental issues.</a:t>
            </a:r>
          </a:p>
        </p:txBody>
      </p:sp>
    </p:spTree>
    <p:extLst>
      <p:ext uri="{BB962C8B-B14F-4D97-AF65-F5344CB8AC3E}">
        <p14:creationId xmlns:p14="http://schemas.microsoft.com/office/powerpoint/2010/main" val="1134283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4724</TotalTime>
  <Words>1345</Words>
  <Application>Microsoft Office PowerPoint</Application>
  <PresentationFormat>On-screen Show (4:3)</PresentationFormat>
  <Paragraphs>171</Paragraphs>
  <Slides>22</Slides>
  <Notes>21</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dc:creator>
  <cp:lastModifiedBy>Kim</cp:lastModifiedBy>
  <cp:revision>75</cp:revision>
  <dcterms:created xsi:type="dcterms:W3CDTF">2017-10-15T16:06:01Z</dcterms:created>
  <dcterms:modified xsi:type="dcterms:W3CDTF">2017-10-30T18:04:11Z</dcterms:modified>
</cp:coreProperties>
</file>